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2" d="100"/>
          <a:sy n="72" d="100"/>
        </p:scale>
        <p:origin x="-124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207458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808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808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85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829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22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9225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195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40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791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388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912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3179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513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8542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5713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4752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621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12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8829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675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708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86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9583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9485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5888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3253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8090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8118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894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951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9890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125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953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7572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6065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788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5123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990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653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8548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364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276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069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16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357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100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65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110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612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Shape 9"/>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0" name="Shape 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Shape 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b="0" i="0" u="none" strike="noStrike" cap="none">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Shape 6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70"/>
        <p:cNvGrpSpPr/>
        <p:nvPr/>
      </p:nvGrpSpPr>
      <p:grpSpPr>
        <a:xfrm>
          <a:off x="0" y="0"/>
          <a:ext cx="0" cy="0"/>
          <a:chOff x="0" y="0"/>
          <a:chExt cx="0" cy="0"/>
        </a:xfrm>
      </p:grpSpPr>
      <p:sp>
        <p:nvSpPr>
          <p:cNvPr id="71" name="Shape 71"/>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Shape 7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19"/>
        <p:cNvGrpSpPr/>
        <p:nvPr/>
      </p:nvGrpSpPr>
      <p:grpSpPr>
        <a:xfrm>
          <a:off x="0" y="0"/>
          <a:ext cx="0" cy="0"/>
          <a:chOff x="0" y="0"/>
          <a:chExt cx="0" cy="0"/>
        </a:xfrm>
      </p:grpSpPr>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Shape 52"/>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Shape 59"/>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s-ES" sz="1800">
                <a:solidFill>
                  <a:schemeClr val="dk1"/>
                </a:solidFill>
                <a:latin typeface="Calibri"/>
                <a:ea typeface="Calibri"/>
                <a:cs typeface="Calibri"/>
                <a:sym typeface="Calibri"/>
              </a:rPr>
              <a:t>‹Nº›</a:t>
            </a:fld>
            <a:endParaRPr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13">
            <a:alphaModFix/>
          </a:blip>
          <a:srcRect/>
          <a:stretch/>
        </p:blipFill>
        <p:spPr>
          <a:xfrm>
            <a:off x="0" y="1814"/>
            <a:ext cx="9143997" cy="68519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mailto:entrenamiento@bomberos.cl" TargetMode="Externa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mailto:entrenamiento@bomberos.c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3">
            <a:alphaModFix/>
          </a:blip>
          <a:srcRect/>
          <a:stretch/>
        </p:blipFill>
        <p:spPr>
          <a:xfrm>
            <a:off x="-10948" y="-49621"/>
            <a:ext cx="9228844" cy="6915529"/>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a:stretch/>
        </p:blipFill>
        <p:spPr>
          <a:xfrm rot="606968">
            <a:off x="5053717" y="2381801"/>
            <a:ext cx="2782490" cy="3115179"/>
          </a:xfrm>
          <a:prstGeom prst="rect">
            <a:avLst/>
          </a:prstGeom>
          <a:noFill/>
          <a:ln w="57150" cap="flat" cmpd="sng">
            <a:solidFill>
              <a:schemeClr val="dk1"/>
            </a:solidFill>
            <a:prstDash val="solid"/>
            <a:round/>
            <a:headEnd type="none" w="med" len="med"/>
            <a:tailEnd type="none" w="med" len="med"/>
          </a:ln>
        </p:spPr>
      </p:pic>
      <p:sp>
        <p:nvSpPr>
          <p:cNvPr id="146" name="Shape 146"/>
          <p:cNvSpPr/>
          <p:nvPr/>
        </p:nvSpPr>
        <p:spPr>
          <a:xfrm>
            <a:off x="1978269" y="1333237"/>
            <a:ext cx="5442701" cy="643766"/>
          </a:xfrm>
          <a:prstGeom prst="rect">
            <a:avLst/>
          </a:prstGeom>
          <a:noFill/>
          <a:ln>
            <a:noFill/>
          </a:ln>
        </p:spPr>
        <p:txBody>
          <a:bodyPr spcFirstLastPara="1" wrap="square" lIns="91425" tIns="45700" rIns="91425" bIns="45700" anchor="t" anchorCtr="0">
            <a:noAutofit/>
          </a:bodyPr>
          <a:lstStyle/>
          <a:p>
            <a:pPr marL="6494" marR="0" lvl="0" indent="0" algn="ctr" rtl="0">
              <a:lnSpc>
                <a:spcPct val="55555"/>
              </a:lnSpc>
              <a:spcBef>
                <a:spcPts val="0"/>
              </a:spcBef>
              <a:spcAft>
                <a:spcPts val="0"/>
              </a:spcAft>
              <a:buNone/>
            </a:pPr>
            <a:r>
              <a:rPr lang="es-ES" sz="1800" b="1" u="sng">
                <a:solidFill>
                  <a:srgbClr val="232E5C"/>
                </a:solidFill>
                <a:latin typeface="Arial"/>
                <a:ea typeface="Arial"/>
                <a:cs typeface="Arial"/>
                <a:sym typeface="Arial"/>
              </a:rPr>
              <a:t>RESOLUCIONES</a:t>
            </a:r>
            <a:endParaRPr/>
          </a:p>
          <a:p>
            <a:pPr marL="6494" marR="0" lvl="0" indent="0" algn="ctr" rtl="0">
              <a:lnSpc>
                <a:spcPct val="55555"/>
              </a:lnSpc>
              <a:spcBef>
                <a:spcPts val="50"/>
              </a:spcBef>
              <a:spcAft>
                <a:spcPts val="0"/>
              </a:spcAft>
              <a:buNone/>
            </a:pPr>
            <a:endParaRPr sz="1800" b="1" u="sng">
              <a:solidFill>
                <a:srgbClr val="232E5C"/>
              </a:solidFill>
              <a:latin typeface="Arial"/>
              <a:ea typeface="Arial"/>
              <a:cs typeface="Arial"/>
              <a:sym typeface="Arial"/>
            </a:endParaRPr>
          </a:p>
          <a:p>
            <a:pPr marL="6494" marR="0" lvl="0" indent="0" algn="ctr" rtl="0">
              <a:lnSpc>
                <a:spcPct val="55555"/>
              </a:lnSpc>
              <a:spcBef>
                <a:spcPts val="50"/>
              </a:spcBef>
              <a:spcAft>
                <a:spcPts val="0"/>
              </a:spcAft>
              <a:buNone/>
            </a:pPr>
            <a:endParaRPr sz="1800" b="1" u="sng">
              <a:solidFill>
                <a:srgbClr val="232E5C"/>
              </a:solidFill>
              <a:latin typeface="Arial"/>
              <a:ea typeface="Arial"/>
              <a:cs typeface="Arial"/>
              <a:sym typeface="Arial"/>
            </a:endParaRPr>
          </a:p>
          <a:p>
            <a:pPr marL="6494" marR="0" lvl="0" indent="0" algn="ctr" rtl="0">
              <a:lnSpc>
                <a:spcPct val="55555"/>
              </a:lnSpc>
              <a:spcBef>
                <a:spcPts val="50"/>
              </a:spcBef>
              <a:spcAft>
                <a:spcPts val="0"/>
              </a:spcAft>
              <a:buNone/>
            </a:pPr>
            <a:r>
              <a:rPr lang="es-ES" sz="1800" b="1" u="sng">
                <a:solidFill>
                  <a:srgbClr val="232E5C"/>
                </a:solidFill>
                <a:latin typeface="Arial"/>
                <a:ea typeface="Arial"/>
                <a:cs typeface="Arial"/>
                <a:sym typeface="Arial"/>
              </a:rPr>
              <a:t> 99/2014   -    100/2014   -  185/2016  </a:t>
            </a:r>
            <a:endParaRPr sz="1800" u="sng">
              <a:solidFill>
                <a:schemeClr val="dk1"/>
              </a:solidFill>
              <a:latin typeface="Arial"/>
              <a:ea typeface="Arial"/>
              <a:cs typeface="Arial"/>
              <a:sym typeface="Arial"/>
            </a:endParaRPr>
          </a:p>
        </p:txBody>
      </p:sp>
      <p:pic>
        <p:nvPicPr>
          <p:cNvPr id="147" name="Shape 147"/>
          <p:cNvPicPr preferRelativeResize="0"/>
          <p:nvPr/>
        </p:nvPicPr>
        <p:blipFill rotWithShape="1">
          <a:blip r:embed="rId4">
            <a:alphaModFix/>
          </a:blip>
          <a:srcRect/>
          <a:stretch/>
        </p:blipFill>
        <p:spPr>
          <a:xfrm>
            <a:off x="3218089" y="2206126"/>
            <a:ext cx="2641676" cy="3200052"/>
          </a:xfrm>
          <a:prstGeom prst="rect">
            <a:avLst/>
          </a:prstGeom>
          <a:noFill/>
          <a:ln>
            <a:noFill/>
          </a:ln>
        </p:spPr>
      </p:pic>
      <p:pic>
        <p:nvPicPr>
          <p:cNvPr id="148" name="Shape 148"/>
          <p:cNvPicPr preferRelativeResize="0"/>
          <p:nvPr/>
        </p:nvPicPr>
        <p:blipFill rotWithShape="1">
          <a:blip r:embed="rId5">
            <a:alphaModFix/>
          </a:blip>
          <a:srcRect/>
          <a:stretch/>
        </p:blipFill>
        <p:spPr>
          <a:xfrm rot="-890601">
            <a:off x="1342174" y="2436847"/>
            <a:ext cx="2801900" cy="3116801"/>
          </a:xfrm>
          <a:prstGeom prst="rect">
            <a:avLst/>
          </a:prstGeom>
          <a:noFill/>
          <a:ln w="38100" cap="flat" cmpd="sng">
            <a:solidFill>
              <a:schemeClr val="dk1"/>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5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1000"/>
                                        <p:tgtEl>
                                          <p:spTgt spid="145"/>
                                        </p:tgtEl>
                                      </p:cBhvr>
                                    </p:animEffect>
                                  </p:childTnLst>
                                </p:cTn>
                              </p:par>
                              <p:par>
                                <p:cTn id="13" presetID="10" presetClass="entr" presetSubtype="0" fill="hold" nodeType="withEffect">
                                  <p:stCondLst>
                                    <p:cond delay="0"/>
                                  </p:stCondLst>
                                  <p:childTnLst>
                                    <p:set>
                                      <p:cBhvr>
                                        <p:cTn id="14" dur="1" fill="hold">
                                          <p:stCondLst>
                                            <p:cond delay="0"/>
                                          </p:stCondLst>
                                        </p:cTn>
                                        <p:tgtEl>
                                          <p:spTgt spid="147"/>
                                        </p:tgtEl>
                                        <p:attrNameLst>
                                          <p:attrName>style.visibility</p:attrName>
                                        </p:attrNameLst>
                                      </p:cBhvr>
                                      <p:to>
                                        <p:strVal val="visible"/>
                                      </p:to>
                                    </p:set>
                                    <p:animEffect transition="in" filter="fade">
                                      <p:cBhvr>
                                        <p:cTn id="15" dur="1000"/>
                                        <p:tgtEl>
                                          <p:spTgt spid="147"/>
                                        </p:tgtEl>
                                      </p:cBhvr>
                                    </p:animEffect>
                                  </p:childTnLst>
                                </p:cTn>
                              </p:par>
                              <p:par>
                                <p:cTn id="16" presetID="10" presetClass="entr" presetSubtype="0" fill="hold" nodeType="with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a:off x="2809118" y="1253401"/>
            <a:ext cx="3649685" cy="4435157"/>
          </a:xfrm>
          <a:prstGeom prst="rect">
            <a:avLst/>
          </a:prstGeom>
          <a:noFill/>
          <a:ln w="28575" cap="flat" cmpd="sng">
            <a:solidFill>
              <a:schemeClr val="dk1"/>
            </a:solidFill>
            <a:prstDash val="solid"/>
            <a:round/>
            <a:headEnd type="none" w="med" len="med"/>
            <a:tailEnd type="none" w="med" len="med"/>
          </a:ln>
        </p:spPr>
      </p:pic>
      <p:pic>
        <p:nvPicPr>
          <p:cNvPr id="154" name="Shape 154"/>
          <p:cNvPicPr preferRelativeResize="0"/>
          <p:nvPr/>
        </p:nvPicPr>
        <p:blipFill rotWithShape="1">
          <a:blip r:embed="rId4">
            <a:alphaModFix/>
          </a:blip>
          <a:srcRect/>
          <a:stretch/>
        </p:blipFill>
        <p:spPr>
          <a:xfrm>
            <a:off x="757452" y="3030069"/>
            <a:ext cx="7920872" cy="1587933"/>
          </a:xfrm>
          <a:prstGeom prst="rect">
            <a:avLst/>
          </a:prstGeom>
          <a:noFill/>
          <a:ln w="57150" cap="flat" cmpd="sng">
            <a:solidFill>
              <a:srgbClr val="FF0000"/>
            </a:solidFill>
            <a:prstDash val="solid"/>
            <a:round/>
            <a:headEnd type="none" w="med" len="med"/>
            <a:tailEnd type="none" w="med" len="med"/>
          </a:ln>
        </p:spPr>
      </p:pic>
      <p:sp>
        <p:nvSpPr>
          <p:cNvPr id="155" name="Shape 155"/>
          <p:cNvSpPr/>
          <p:nvPr/>
        </p:nvSpPr>
        <p:spPr>
          <a:xfrm>
            <a:off x="589597" y="1727147"/>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56" name="Shape 156"/>
          <p:cNvSpPr txBox="1"/>
          <p:nvPr/>
        </p:nvSpPr>
        <p:spPr>
          <a:xfrm>
            <a:off x="840177" y="1887238"/>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r>
              <a:rPr lang="es-ES" sz="1350" b="1">
                <a:solidFill>
                  <a:srgbClr val="FFFFFF"/>
                </a:solidFill>
                <a:latin typeface="Arial"/>
                <a:ea typeface="Arial"/>
                <a:cs typeface="Arial"/>
                <a:sym typeface="Arial"/>
              </a:rPr>
              <a:t>RESOLUCIÓN</a:t>
            </a:r>
            <a:endParaRPr/>
          </a:p>
          <a:p>
            <a:pPr marL="6494" marR="0" lvl="0" indent="0" algn="ctr" rtl="0">
              <a:lnSpc>
                <a:spcPct val="74583"/>
              </a:lnSpc>
              <a:spcBef>
                <a:spcPts val="44"/>
              </a:spcBef>
              <a:spcAft>
                <a:spcPts val="0"/>
              </a:spcAft>
              <a:buNone/>
            </a:pPr>
            <a:endParaRPr sz="120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99/2014</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gtEl>
                                        <p:attrNameLst>
                                          <p:attrName>style.visibility</p:attrName>
                                        </p:attrNameLst>
                                      </p:cBhvr>
                                      <p:to>
                                        <p:strVal val="visible"/>
                                      </p:to>
                                    </p:set>
                                    <p:animEffect transition="in" filter="fade">
                                      <p:cBhvr>
                                        <p:cTn id="12" dur="500"/>
                                        <p:tgtEl>
                                          <p:spTgt spid="15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p:tgtEl>
                                          <p:spTgt spid="154"/>
                                        </p:tgtEl>
                                        <p:attrNameLst>
                                          <p:attrName>ppt_w</p:attrName>
                                        </p:attrNameLst>
                                      </p:cBhvr>
                                      <p:tavLst>
                                        <p:tav tm="0">
                                          <p:val>
                                            <p:strVal val="0"/>
                                          </p:val>
                                        </p:tav>
                                        <p:tav tm="100000">
                                          <p:val>
                                            <p:strVal val="#ppt_w"/>
                                          </p:val>
                                        </p:tav>
                                      </p:tavLst>
                                    </p:anim>
                                    <p:anim calcmode="lin" valueType="num">
                                      <p:cBhvr additive="base">
                                        <p:cTn id="18" dur="500"/>
                                        <p:tgtEl>
                                          <p:spTgt spid="1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Shape 161"/>
          <p:cNvPicPr preferRelativeResize="0"/>
          <p:nvPr/>
        </p:nvPicPr>
        <p:blipFill rotWithShape="1">
          <a:blip r:embed="rId3">
            <a:alphaModFix/>
          </a:blip>
          <a:srcRect/>
          <a:stretch/>
        </p:blipFill>
        <p:spPr>
          <a:xfrm>
            <a:off x="2432495" y="1186180"/>
            <a:ext cx="4223282" cy="4697930"/>
          </a:xfrm>
          <a:prstGeom prst="rect">
            <a:avLst/>
          </a:prstGeom>
          <a:noFill/>
          <a:ln w="38100" cap="flat" cmpd="sng">
            <a:solidFill>
              <a:schemeClr val="dk1"/>
            </a:solidFill>
            <a:prstDash val="solid"/>
            <a:round/>
            <a:headEnd type="none" w="med" len="med"/>
            <a:tailEnd type="none" w="med" len="med"/>
          </a:ln>
        </p:spPr>
      </p:pic>
      <p:pic>
        <p:nvPicPr>
          <p:cNvPr id="162" name="Shape 162"/>
          <p:cNvPicPr preferRelativeResize="0"/>
          <p:nvPr/>
        </p:nvPicPr>
        <p:blipFill rotWithShape="1">
          <a:blip r:embed="rId4">
            <a:alphaModFix/>
          </a:blip>
          <a:srcRect/>
          <a:stretch/>
        </p:blipFill>
        <p:spPr>
          <a:xfrm>
            <a:off x="808892" y="3437189"/>
            <a:ext cx="7200563" cy="1401087"/>
          </a:xfrm>
          <a:prstGeom prst="rect">
            <a:avLst/>
          </a:prstGeom>
          <a:noFill/>
          <a:ln w="57150" cap="flat" cmpd="sng">
            <a:solidFill>
              <a:srgbClr val="FF0000"/>
            </a:solidFill>
            <a:prstDash val="solid"/>
            <a:round/>
            <a:headEnd type="none" w="med" len="med"/>
            <a:tailEnd type="none" w="med" len="med"/>
          </a:ln>
        </p:spPr>
      </p:pic>
      <p:sp>
        <p:nvSpPr>
          <p:cNvPr id="163" name="Shape 163"/>
          <p:cNvSpPr/>
          <p:nvPr/>
        </p:nvSpPr>
        <p:spPr>
          <a:xfrm>
            <a:off x="320917" y="1710426"/>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64" name="Shape 164"/>
          <p:cNvSpPr txBox="1"/>
          <p:nvPr/>
        </p:nvSpPr>
        <p:spPr>
          <a:xfrm>
            <a:off x="571497" y="1782595"/>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r>
              <a:rPr lang="es-ES" sz="1350" b="1">
                <a:solidFill>
                  <a:srgbClr val="FFFFFF"/>
                </a:solidFill>
                <a:latin typeface="Arial"/>
                <a:ea typeface="Arial"/>
                <a:cs typeface="Arial"/>
                <a:sym typeface="Arial"/>
              </a:rPr>
              <a:t>RESOLUCIÓN</a:t>
            </a:r>
            <a:endParaRPr/>
          </a:p>
          <a:p>
            <a:pPr marL="6494" marR="0" lvl="0" indent="0" algn="ctr" rtl="0">
              <a:lnSpc>
                <a:spcPct val="74583"/>
              </a:lnSpc>
              <a:spcBef>
                <a:spcPts val="44"/>
              </a:spcBef>
              <a:spcAft>
                <a:spcPts val="0"/>
              </a:spcAft>
              <a:buNone/>
            </a:pPr>
            <a:endParaRPr sz="120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100/2014</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2"/>
                                        </p:tgtEl>
                                        <p:attrNameLst>
                                          <p:attrName>style.visibility</p:attrName>
                                        </p:attrNameLst>
                                      </p:cBhvr>
                                      <p:to>
                                        <p:strVal val="visible"/>
                                      </p:to>
                                    </p:set>
                                    <p:anim calcmode="lin" valueType="num">
                                      <p:cBhvr additive="base">
                                        <p:cTn id="17" dur="500"/>
                                        <p:tgtEl>
                                          <p:spTgt spid="162"/>
                                        </p:tgtEl>
                                        <p:attrNameLst>
                                          <p:attrName>ppt_w</p:attrName>
                                        </p:attrNameLst>
                                      </p:cBhvr>
                                      <p:tavLst>
                                        <p:tav tm="0">
                                          <p:val>
                                            <p:strVal val="0"/>
                                          </p:val>
                                        </p:tav>
                                        <p:tav tm="100000">
                                          <p:val>
                                            <p:strVal val="#ppt_w"/>
                                          </p:val>
                                        </p:tav>
                                      </p:tavLst>
                                    </p:anim>
                                    <p:anim calcmode="lin" valueType="num">
                                      <p:cBhvr additive="base">
                                        <p:cTn id="18" dur="500"/>
                                        <p:tgtEl>
                                          <p:spTgt spid="16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Shape 169"/>
          <p:cNvPicPr preferRelativeResize="0"/>
          <p:nvPr/>
        </p:nvPicPr>
        <p:blipFill rotWithShape="1">
          <a:blip r:embed="rId3">
            <a:alphaModFix/>
          </a:blip>
          <a:srcRect/>
          <a:stretch/>
        </p:blipFill>
        <p:spPr>
          <a:xfrm>
            <a:off x="2432495" y="1063088"/>
            <a:ext cx="4223282" cy="4697930"/>
          </a:xfrm>
          <a:prstGeom prst="rect">
            <a:avLst/>
          </a:prstGeom>
          <a:noFill/>
          <a:ln w="38100" cap="flat" cmpd="sng">
            <a:solidFill>
              <a:schemeClr val="dk1"/>
            </a:solidFill>
            <a:prstDash val="solid"/>
            <a:round/>
            <a:headEnd type="none" w="med" len="med"/>
            <a:tailEnd type="none" w="med" len="med"/>
          </a:ln>
        </p:spPr>
      </p:pic>
      <p:pic>
        <p:nvPicPr>
          <p:cNvPr id="170" name="Shape 170"/>
          <p:cNvPicPr preferRelativeResize="0"/>
          <p:nvPr/>
        </p:nvPicPr>
        <p:blipFill rotWithShape="1">
          <a:blip r:embed="rId4">
            <a:alphaModFix/>
          </a:blip>
          <a:srcRect/>
          <a:stretch/>
        </p:blipFill>
        <p:spPr>
          <a:xfrm>
            <a:off x="1628716" y="2342101"/>
            <a:ext cx="5830841" cy="2991521"/>
          </a:xfrm>
          <a:prstGeom prst="rect">
            <a:avLst/>
          </a:prstGeom>
          <a:noFill/>
          <a:ln w="57150" cap="flat" cmpd="sng">
            <a:solidFill>
              <a:srgbClr val="FF0000"/>
            </a:solidFill>
            <a:prstDash val="solid"/>
            <a:round/>
            <a:headEnd type="none" w="med" len="med"/>
            <a:tailEnd type="none" w="med" len="med"/>
          </a:ln>
        </p:spPr>
      </p:pic>
      <p:sp>
        <p:nvSpPr>
          <p:cNvPr id="171" name="Shape 171"/>
          <p:cNvSpPr/>
          <p:nvPr/>
        </p:nvSpPr>
        <p:spPr>
          <a:xfrm>
            <a:off x="276956" y="1233447"/>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72" name="Shape 172"/>
          <p:cNvSpPr txBox="1"/>
          <p:nvPr/>
        </p:nvSpPr>
        <p:spPr>
          <a:xfrm>
            <a:off x="527536" y="1349869"/>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r>
              <a:rPr lang="es-ES" sz="1350" b="1">
                <a:solidFill>
                  <a:srgbClr val="FFFFFF"/>
                </a:solidFill>
                <a:latin typeface="Arial"/>
                <a:ea typeface="Arial"/>
                <a:cs typeface="Arial"/>
                <a:sym typeface="Arial"/>
              </a:rPr>
              <a:t>RESOLUCIÓN</a:t>
            </a:r>
            <a:endParaRPr/>
          </a:p>
          <a:p>
            <a:pPr marL="6494" marR="0" lvl="0" indent="0" algn="ctr" rtl="0">
              <a:lnSpc>
                <a:spcPct val="74583"/>
              </a:lnSpc>
              <a:spcBef>
                <a:spcPts val="44"/>
              </a:spcBef>
              <a:spcAft>
                <a:spcPts val="0"/>
              </a:spcAft>
              <a:buNone/>
            </a:pPr>
            <a:endParaRPr sz="120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100/2014</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1"/>
                                        </p:tgtEl>
                                        <p:attrNameLst>
                                          <p:attrName>style.visibility</p:attrName>
                                        </p:attrNameLst>
                                      </p:cBhvr>
                                      <p:to>
                                        <p:strVal val="visible"/>
                                      </p:to>
                                    </p:set>
                                    <p:animEffect transition="in" filter="fade">
                                      <p:cBhvr>
                                        <p:cTn id="12" dur="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 calcmode="lin" valueType="num">
                                      <p:cBhvr additive="base">
                                        <p:cTn id="17" dur="500"/>
                                        <p:tgtEl>
                                          <p:spTgt spid="170"/>
                                        </p:tgtEl>
                                        <p:attrNameLst>
                                          <p:attrName>ppt_w</p:attrName>
                                        </p:attrNameLst>
                                      </p:cBhvr>
                                      <p:tavLst>
                                        <p:tav tm="0">
                                          <p:val>
                                            <p:strVal val="0"/>
                                          </p:val>
                                        </p:tav>
                                        <p:tav tm="100000">
                                          <p:val>
                                            <p:strVal val="#ppt_w"/>
                                          </p:val>
                                        </p:tav>
                                      </p:tavLst>
                                    </p:anim>
                                    <p:anim calcmode="lin" valueType="num">
                                      <p:cBhvr additive="base">
                                        <p:cTn id="18" dur="500"/>
                                        <p:tgtEl>
                                          <p:spTgt spid="1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Shape 177"/>
          <p:cNvPicPr preferRelativeResize="0"/>
          <p:nvPr/>
        </p:nvPicPr>
        <p:blipFill rotWithShape="1">
          <a:blip r:embed="rId3">
            <a:alphaModFix/>
          </a:blip>
          <a:srcRect/>
          <a:stretch/>
        </p:blipFill>
        <p:spPr>
          <a:xfrm>
            <a:off x="2432495" y="1063088"/>
            <a:ext cx="4223282" cy="4697930"/>
          </a:xfrm>
          <a:prstGeom prst="rect">
            <a:avLst/>
          </a:prstGeom>
          <a:noFill/>
          <a:ln w="38100" cap="flat" cmpd="sng">
            <a:solidFill>
              <a:schemeClr val="dk1"/>
            </a:solidFill>
            <a:prstDash val="solid"/>
            <a:round/>
            <a:headEnd type="none" w="med" len="med"/>
            <a:tailEnd type="none" w="med" len="med"/>
          </a:ln>
        </p:spPr>
      </p:pic>
      <p:pic>
        <p:nvPicPr>
          <p:cNvPr id="178" name="Shape 178"/>
          <p:cNvPicPr preferRelativeResize="0"/>
          <p:nvPr/>
        </p:nvPicPr>
        <p:blipFill rotWithShape="1">
          <a:blip r:embed="rId4">
            <a:alphaModFix/>
          </a:blip>
          <a:srcRect/>
          <a:stretch/>
        </p:blipFill>
        <p:spPr>
          <a:xfrm>
            <a:off x="808524" y="2757270"/>
            <a:ext cx="7526953" cy="1343461"/>
          </a:xfrm>
          <a:prstGeom prst="rect">
            <a:avLst/>
          </a:prstGeom>
          <a:noFill/>
          <a:ln w="57150" cap="flat" cmpd="sng">
            <a:solidFill>
              <a:srgbClr val="FF0000"/>
            </a:solidFill>
            <a:prstDash val="solid"/>
            <a:round/>
            <a:headEnd type="none" w="med" len="med"/>
            <a:tailEnd type="none" w="med" len="med"/>
          </a:ln>
        </p:spPr>
      </p:pic>
      <p:sp>
        <p:nvSpPr>
          <p:cNvPr id="179" name="Shape 179"/>
          <p:cNvSpPr/>
          <p:nvPr/>
        </p:nvSpPr>
        <p:spPr>
          <a:xfrm>
            <a:off x="312126" y="1464242"/>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80" name="Shape 180"/>
          <p:cNvSpPr txBox="1"/>
          <p:nvPr/>
        </p:nvSpPr>
        <p:spPr>
          <a:xfrm>
            <a:off x="562706" y="1624333"/>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r>
              <a:rPr lang="es-ES" sz="1350" b="1">
                <a:solidFill>
                  <a:srgbClr val="FFFFFF"/>
                </a:solidFill>
                <a:latin typeface="Arial"/>
                <a:ea typeface="Arial"/>
                <a:cs typeface="Arial"/>
                <a:sym typeface="Arial"/>
              </a:rPr>
              <a:t>RESOLUCIÓN</a:t>
            </a:r>
            <a:endParaRPr/>
          </a:p>
          <a:p>
            <a:pPr marL="6494" marR="0" lvl="0" indent="0" algn="ctr" rtl="0">
              <a:lnSpc>
                <a:spcPct val="74583"/>
              </a:lnSpc>
              <a:spcBef>
                <a:spcPts val="44"/>
              </a:spcBef>
              <a:spcAft>
                <a:spcPts val="0"/>
              </a:spcAft>
              <a:buNone/>
            </a:pPr>
            <a:endParaRPr sz="120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100/2014</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5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78"/>
                                        </p:tgtEl>
                                        <p:attrNameLst>
                                          <p:attrName>style.visibility</p:attrName>
                                        </p:attrNameLst>
                                      </p:cBhvr>
                                      <p:to>
                                        <p:strVal val="visible"/>
                                      </p:to>
                                    </p:set>
                                    <p:anim calcmode="lin" valueType="num">
                                      <p:cBhvr additive="base">
                                        <p:cTn id="17" dur="500"/>
                                        <p:tgtEl>
                                          <p:spTgt spid="178"/>
                                        </p:tgtEl>
                                        <p:attrNameLst>
                                          <p:attrName>ppt_w</p:attrName>
                                        </p:attrNameLst>
                                      </p:cBhvr>
                                      <p:tavLst>
                                        <p:tav tm="0">
                                          <p:val>
                                            <p:strVal val="0"/>
                                          </p:val>
                                        </p:tav>
                                        <p:tav tm="100000">
                                          <p:val>
                                            <p:strVal val="#ppt_w"/>
                                          </p:val>
                                        </p:tav>
                                      </p:tavLst>
                                    </p:anim>
                                    <p:anim calcmode="lin" valueType="num">
                                      <p:cBhvr additive="base">
                                        <p:cTn id="18" dur="500"/>
                                        <p:tgtEl>
                                          <p:spTgt spid="1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2487305" y="1311105"/>
            <a:ext cx="3956368" cy="4429412"/>
          </a:xfrm>
          <a:prstGeom prst="rect">
            <a:avLst/>
          </a:prstGeom>
          <a:noFill/>
          <a:ln w="57150" cap="flat" cmpd="sng">
            <a:solidFill>
              <a:schemeClr val="dk1"/>
            </a:solidFill>
            <a:prstDash val="solid"/>
            <a:round/>
            <a:headEnd type="none" w="med" len="med"/>
            <a:tailEnd type="none" w="med" len="med"/>
          </a:ln>
        </p:spPr>
      </p:pic>
      <p:sp>
        <p:nvSpPr>
          <p:cNvPr id="186" name="Shape 186"/>
          <p:cNvSpPr/>
          <p:nvPr/>
        </p:nvSpPr>
        <p:spPr>
          <a:xfrm>
            <a:off x="312126" y="1464242"/>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87" name="Shape 187"/>
          <p:cNvSpPr txBox="1"/>
          <p:nvPr/>
        </p:nvSpPr>
        <p:spPr>
          <a:xfrm>
            <a:off x="562706" y="1624333"/>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r>
              <a:rPr lang="es-ES" sz="1350" b="1">
                <a:solidFill>
                  <a:srgbClr val="FFFFFF"/>
                </a:solidFill>
                <a:latin typeface="Arial"/>
                <a:ea typeface="Arial"/>
                <a:cs typeface="Arial"/>
                <a:sym typeface="Arial"/>
              </a:rPr>
              <a:t>RESOLUCIÓN</a:t>
            </a:r>
            <a:endParaRPr/>
          </a:p>
          <a:p>
            <a:pPr marL="6494" marR="0" lvl="0" indent="0" algn="ctr" rtl="0">
              <a:lnSpc>
                <a:spcPct val="74583"/>
              </a:lnSpc>
              <a:spcBef>
                <a:spcPts val="44"/>
              </a:spcBef>
              <a:spcAft>
                <a:spcPts val="0"/>
              </a:spcAft>
              <a:buNone/>
            </a:pPr>
            <a:endParaRPr sz="120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185/2016</a:t>
            </a:r>
            <a:endParaRPr sz="1200">
              <a:solidFill>
                <a:schemeClr val="dk1"/>
              </a:solidFill>
              <a:latin typeface="Arial"/>
              <a:ea typeface="Arial"/>
              <a:cs typeface="Arial"/>
              <a:sym typeface="Arial"/>
            </a:endParaRPr>
          </a:p>
        </p:txBody>
      </p:sp>
      <p:pic>
        <p:nvPicPr>
          <p:cNvPr id="188" name="Shape 188"/>
          <p:cNvPicPr preferRelativeResize="0"/>
          <p:nvPr/>
        </p:nvPicPr>
        <p:blipFill rotWithShape="1">
          <a:blip r:embed="rId4">
            <a:alphaModFix/>
          </a:blip>
          <a:srcRect/>
          <a:stretch/>
        </p:blipFill>
        <p:spPr>
          <a:xfrm>
            <a:off x="168824" y="2652126"/>
            <a:ext cx="8831876" cy="1019975"/>
          </a:xfrm>
          <a:prstGeom prst="rect">
            <a:avLst/>
          </a:prstGeom>
          <a:noFill/>
          <a:ln w="57150" cap="flat" cmpd="sng">
            <a:solidFill>
              <a:srgbClr val="FF0000"/>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88"/>
                                        </p:tgtEl>
                                        <p:attrNameLst>
                                          <p:attrName>style.visibility</p:attrName>
                                        </p:attrNameLst>
                                      </p:cBhvr>
                                      <p:to>
                                        <p:strVal val="visible"/>
                                      </p:to>
                                    </p:set>
                                    <p:anim calcmode="lin" valueType="num">
                                      <p:cBhvr additive="base">
                                        <p:cTn id="17" dur="500"/>
                                        <p:tgtEl>
                                          <p:spTgt spid="188"/>
                                        </p:tgtEl>
                                        <p:attrNameLst>
                                          <p:attrName>ppt_w</p:attrName>
                                        </p:attrNameLst>
                                      </p:cBhvr>
                                      <p:tavLst>
                                        <p:tav tm="0">
                                          <p:val>
                                            <p:strVal val="0"/>
                                          </p:val>
                                        </p:tav>
                                        <p:tav tm="100000">
                                          <p:val>
                                            <p:strVal val="#ppt_w"/>
                                          </p:val>
                                        </p:tav>
                                      </p:tavLst>
                                    </p:anim>
                                    <p:anim calcmode="lin" valueType="num">
                                      <p:cBhvr additive="base">
                                        <p:cTn id="18" dur="500"/>
                                        <p:tgtEl>
                                          <p:spTgt spid="1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Shape 193"/>
          <p:cNvPicPr preferRelativeResize="0"/>
          <p:nvPr/>
        </p:nvPicPr>
        <p:blipFill rotWithShape="1">
          <a:blip r:embed="rId3">
            <a:alphaModFix/>
          </a:blip>
          <a:srcRect/>
          <a:stretch/>
        </p:blipFill>
        <p:spPr>
          <a:xfrm>
            <a:off x="2487305" y="1311105"/>
            <a:ext cx="3956368" cy="4429412"/>
          </a:xfrm>
          <a:prstGeom prst="rect">
            <a:avLst/>
          </a:prstGeom>
          <a:noFill/>
          <a:ln w="57150" cap="flat" cmpd="sng">
            <a:solidFill>
              <a:schemeClr val="dk1"/>
            </a:solidFill>
            <a:prstDash val="solid"/>
            <a:round/>
            <a:headEnd type="none" w="med" len="med"/>
            <a:tailEnd type="none" w="med" len="med"/>
          </a:ln>
        </p:spPr>
      </p:pic>
      <p:sp>
        <p:nvSpPr>
          <p:cNvPr id="194" name="Shape 194"/>
          <p:cNvSpPr/>
          <p:nvPr/>
        </p:nvSpPr>
        <p:spPr>
          <a:xfrm>
            <a:off x="312126" y="1464242"/>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95" name="Shape 195"/>
          <p:cNvSpPr txBox="1"/>
          <p:nvPr/>
        </p:nvSpPr>
        <p:spPr>
          <a:xfrm>
            <a:off x="562706" y="1624333"/>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r>
              <a:rPr lang="es-ES" sz="1350" b="1">
                <a:solidFill>
                  <a:srgbClr val="FFFFFF"/>
                </a:solidFill>
                <a:latin typeface="Arial"/>
                <a:ea typeface="Arial"/>
                <a:cs typeface="Arial"/>
                <a:sym typeface="Arial"/>
              </a:rPr>
              <a:t>RESOLUCIÓN</a:t>
            </a:r>
            <a:endParaRPr/>
          </a:p>
          <a:p>
            <a:pPr marL="6494" marR="0" lvl="0" indent="0" algn="ctr" rtl="0">
              <a:lnSpc>
                <a:spcPct val="74583"/>
              </a:lnSpc>
              <a:spcBef>
                <a:spcPts val="44"/>
              </a:spcBef>
              <a:spcAft>
                <a:spcPts val="0"/>
              </a:spcAft>
              <a:buNone/>
            </a:pPr>
            <a:endParaRPr sz="120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185/2016</a:t>
            </a:r>
            <a:endParaRPr sz="1200">
              <a:solidFill>
                <a:schemeClr val="dk1"/>
              </a:solidFill>
              <a:latin typeface="Arial"/>
              <a:ea typeface="Arial"/>
              <a:cs typeface="Arial"/>
              <a:sym typeface="Arial"/>
            </a:endParaRPr>
          </a:p>
        </p:txBody>
      </p:sp>
      <p:pic>
        <p:nvPicPr>
          <p:cNvPr id="196" name="Shape 196"/>
          <p:cNvPicPr preferRelativeResize="0"/>
          <p:nvPr/>
        </p:nvPicPr>
        <p:blipFill rotWithShape="1">
          <a:blip r:embed="rId4">
            <a:alphaModFix/>
          </a:blip>
          <a:srcRect/>
          <a:stretch/>
        </p:blipFill>
        <p:spPr>
          <a:xfrm>
            <a:off x="312125" y="2639722"/>
            <a:ext cx="8552096" cy="2670110"/>
          </a:xfrm>
          <a:prstGeom prst="rect">
            <a:avLst/>
          </a:prstGeom>
          <a:noFill/>
          <a:ln w="57150" cap="flat" cmpd="sng">
            <a:solidFill>
              <a:srgbClr val="FF0000"/>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5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 calcmode="lin" valueType="num">
                                      <p:cBhvr additive="base">
                                        <p:cTn id="17" dur="500"/>
                                        <p:tgtEl>
                                          <p:spTgt spid="196"/>
                                        </p:tgtEl>
                                        <p:attrNameLst>
                                          <p:attrName>ppt_w</p:attrName>
                                        </p:attrNameLst>
                                      </p:cBhvr>
                                      <p:tavLst>
                                        <p:tav tm="0">
                                          <p:val>
                                            <p:strVal val="0"/>
                                          </p:val>
                                        </p:tav>
                                        <p:tav tm="100000">
                                          <p:val>
                                            <p:strVal val="#ppt_w"/>
                                          </p:val>
                                        </p:tav>
                                      </p:tavLst>
                                    </p:anim>
                                    <p:anim calcmode="lin" valueType="num">
                                      <p:cBhvr additive="base">
                                        <p:cTn id="18" dur="500"/>
                                        <p:tgtEl>
                                          <p:spTgt spid="1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a:stretch/>
        </p:blipFill>
        <p:spPr>
          <a:xfrm>
            <a:off x="2487305" y="1311105"/>
            <a:ext cx="3956368" cy="4429412"/>
          </a:xfrm>
          <a:prstGeom prst="rect">
            <a:avLst/>
          </a:prstGeom>
          <a:noFill/>
          <a:ln w="57150" cap="flat" cmpd="sng">
            <a:solidFill>
              <a:schemeClr val="dk1"/>
            </a:solidFill>
            <a:prstDash val="solid"/>
            <a:round/>
            <a:headEnd type="none" w="med" len="med"/>
            <a:tailEnd type="none" w="med" len="med"/>
          </a:ln>
        </p:spPr>
      </p:pic>
      <p:sp>
        <p:nvSpPr>
          <p:cNvPr id="202" name="Shape 202"/>
          <p:cNvSpPr/>
          <p:nvPr/>
        </p:nvSpPr>
        <p:spPr>
          <a:xfrm>
            <a:off x="312126" y="1464242"/>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203" name="Shape 203"/>
          <p:cNvSpPr txBox="1"/>
          <p:nvPr/>
        </p:nvSpPr>
        <p:spPr>
          <a:xfrm>
            <a:off x="562706" y="1624333"/>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r>
              <a:rPr lang="es-ES" sz="1350" b="1">
                <a:solidFill>
                  <a:srgbClr val="FFFFFF"/>
                </a:solidFill>
                <a:latin typeface="Arial"/>
                <a:ea typeface="Arial"/>
                <a:cs typeface="Arial"/>
                <a:sym typeface="Arial"/>
              </a:rPr>
              <a:t>RESOLUCIÓN</a:t>
            </a:r>
            <a:endParaRPr/>
          </a:p>
          <a:p>
            <a:pPr marL="6494" marR="0" lvl="0" indent="0" algn="ctr" rtl="0">
              <a:lnSpc>
                <a:spcPct val="74583"/>
              </a:lnSpc>
              <a:spcBef>
                <a:spcPts val="44"/>
              </a:spcBef>
              <a:spcAft>
                <a:spcPts val="0"/>
              </a:spcAft>
              <a:buNone/>
            </a:pPr>
            <a:endParaRPr sz="120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185/2016</a:t>
            </a:r>
            <a:endParaRPr sz="1200">
              <a:solidFill>
                <a:schemeClr val="dk1"/>
              </a:solidFill>
              <a:latin typeface="Arial"/>
              <a:ea typeface="Arial"/>
              <a:cs typeface="Arial"/>
              <a:sym typeface="Arial"/>
            </a:endParaRPr>
          </a:p>
        </p:txBody>
      </p:sp>
      <p:pic>
        <p:nvPicPr>
          <p:cNvPr id="204" name="Shape 204"/>
          <p:cNvPicPr preferRelativeResize="0"/>
          <p:nvPr/>
        </p:nvPicPr>
        <p:blipFill rotWithShape="1">
          <a:blip r:embed="rId4">
            <a:alphaModFix/>
          </a:blip>
          <a:srcRect/>
          <a:stretch/>
        </p:blipFill>
        <p:spPr>
          <a:xfrm>
            <a:off x="491892" y="3137119"/>
            <a:ext cx="7947193" cy="1937290"/>
          </a:xfrm>
          <a:prstGeom prst="rect">
            <a:avLst/>
          </a:prstGeom>
          <a:noFill/>
          <a:ln w="57150" cap="flat" cmpd="sng">
            <a:solidFill>
              <a:srgbClr val="FF0000"/>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fade">
                                      <p:cBhvr>
                                        <p:cTn id="12" dur="500"/>
                                        <p:tgtEl>
                                          <p:spTgt spid="202"/>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4"/>
                                        </p:tgtEl>
                                        <p:attrNameLst>
                                          <p:attrName>style.visibility</p:attrName>
                                        </p:attrNameLst>
                                      </p:cBhvr>
                                      <p:to>
                                        <p:strVal val="visible"/>
                                      </p:to>
                                    </p:set>
                                    <p:anim calcmode="lin" valueType="num">
                                      <p:cBhvr additive="base">
                                        <p:cTn id="17" dur="500"/>
                                        <p:tgtEl>
                                          <p:spTgt spid="204"/>
                                        </p:tgtEl>
                                        <p:attrNameLst>
                                          <p:attrName>ppt_w</p:attrName>
                                        </p:attrNameLst>
                                      </p:cBhvr>
                                      <p:tavLst>
                                        <p:tav tm="0">
                                          <p:val>
                                            <p:strVal val="0"/>
                                          </p:val>
                                        </p:tav>
                                        <p:tav tm="100000">
                                          <p:val>
                                            <p:strVal val="#ppt_w"/>
                                          </p:val>
                                        </p:tav>
                                      </p:tavLst>
                                    </p:anim>
                                    <p:anim calcmode="lin" valueType="num">
                                      <p:cBhvr additive="base">
                                        <p:cTn id="18" dur="500"/>
                                        <p:tgtEl>
                                          <p:spTgt spid="20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2274185" y="3392196"/>
            <a:ext cx="4983012" cy="1702684"/>
          </a:xfrm>
          <a:prstGeom prst="rect">
            <a:avLst/>
          </a:prstGeom>
          <a:noFill/>
          <a:ln>
            <a:noFill/>
          </a:ln>
        </p:spPr>
        <p:txBody>
          <a:bodyPr spcFirstLastPara="1" wrap="square" lIns="0" tIns="0" rIns="0" bIns="0" anchor="t" anchorCtr="0">
            <a:noAutofit/>
          </a:bodyPr>
          <a:lstStyle/>
          <a:p>
            <a:pPr marL="6494" marR="0" lvl="0" indent="0" algn="l" rtl="0">
              <a:lnSpc>
                <a:spcPct val="20202"/>
              </a:lnSpc>
              <a:spcBef>
                <a:spcPts val="0"/>
              </a:spcBef>
              <a:spcAft>
                <a:spcPts val="0"/>
              </a:spcAft>
              <a:buNone/>
            </a:pPr>
            <a:r>
              <a:rPr lang="es-ES" sz="4950" b="1">
                <a:solidFill>
                  <a:srgbClr val="232E5C"/>
                </a:solidFill>
                <a:latin typeface="Arial"/>
                <a:ea typeface="Arial"/>
                <a:cs typeface="Arial"/>
                <a:sym typeface="Arial"/>
              </a:rPr>
              <a:t>¿CONSULTAS?</a:t>
            </a:r>
            <a:endParaRPr sz="495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1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p:nvPr/>
        </p:nvSpPr>
        <p:spPr>
          <a:xfrm>
            <a:off x="809612" y="2312762"/>
            <a:ext cx="7397412" cy="3217102"/>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rgbClr val="232E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215" name="Shape 215"/>
          <p:cNvSpPr/>
          <p:nvPr/>
        </p:nvSpPr>
        <p:spPr>
          <a:xfrm>
            <a:off x="633046" y="1965706"/>
            <a:ext cx="7737231" cy="2833178"/>
          </a:xfrm>
          <a:custGeom>
            <a:avLst/>
            <a:gdLst/>
            <a:ahLst/>
            <a:cxnLst/>
            <a:rect l="0" t="0" r="0" b="0"/>
            <a:pathLst>
              <a:path w="120000" h="120000" extrusionOk="0">
                <a:moveTo>
                  <a:pt x="99403" y="119989"/>
                </a:moveTo>
                <a:lnTo>
                  <a:pt x="99967" y="119973"/>
                </a:lnTo>
                <a:lnTo>
                  <a:pt x="100528" y="119950"/>
                </a:lnTo>
                <a:lnTo>
                  <a:pt x="101087" y="119921"/>
                </a:lnTo>
                <a:lnTo>
                  <a:pt x="101645" y="119887"/>
                </a:lnTo>
                <a:lnTo>
                  <a:pt x="102200" y="119847"/>
                </a:lnTo>
                <a:lnTo>
                  <a:pt x="102753" y="119804"/>
                </a:lnTo>
                <a:lnTo>
                  <a:pt x="103304" y="119756"/>
                </a:lnTo>
                <a:lnTo>
                  <a:pt x="103852" y="119704"/>
                </a:lnTo>
                <a:lnTo>
                  <a:pt x="104398" y="119649"/>
                </a:lnTo>
                <a:lnTo>
                  <a:pt x="104942" y="119592"/>
                </a:lnTo>
                <a:lnTo>
                  <a:pt x="105483" y="119532"/>
                </a:lnTo>
                <a:lnTo>
                  <a:pt x="106022" y="119470"/>
                </a:lnTo>
                <a:lnTo>
                  <a:pt x="106558" y="119407"/>
                </a:lnTo>
                <a:lnTo>
                  <a:pt x="107091" y="119342"/>
                </a:lnTo>
                <a:lnTo>
                  <a:pt x="107622" y="119277"/>
                </a:lnTo>
                <a:lnTo>
                  <a:pt x="108150" y="119212"/>
                </a:lnTo>
                <a:lnTo>
                  <a:pt x="108675" y="119147"/>
                </a:lnTo>
                <a:lnTo>
                  <a:pt x="109198" y="119082"/>
                </a:lnTo>
                <a:lnTo>
                  <a:pt x="109717" y="119019"/>
                </a:lnTo>
                <a:lnTo>
                  <a:pt x="109040" y="119070"/>
                </a:lnTo>
                <a:lnTo>
                  <a:pt x="108356" y="119122"/>
                </a:lnTo>
                <a:lnTo>
                  <a:pt x="107665" y="119173"/>
                </a:lnTo>
                <a:lnTo>
                  <a:pt x="106968" y="119225"/>
                </a:lnTo>
                <a:lnTo>
                  <a:pt x="106264" y="119275"/>
                </a:lnTo>
                <a:lnTo>
                  <a:pt x="105554" y="119325"/>
                </a:lnTo>
                <a:lnTo>
                  <a:pt x="104838" y="119372"/>
                </a:lnTo>
                <a:lnTo>
                  <a:pt x="104116" y="119416"/>
                </a:lnTo>
                <a:lnTo>
                  <a:pt x="103389" y="119458"/>
                </a:lnTo>
                <a:lnTo>
                  <a:pt x="102655" y="119496"/>
                </a:lnTo>
                <a:lnTo>
                  <a:pt x="101917" y="119529"/>
                </a:lnTo>
                <a:lnTo>
                  <a:pt x="101172" y="119558"/>
                </a:lnTo>
                <a:lnTo>
                  <a:pt x="100423" y="119582"/>
                </a:lnTo>
                <a:lnTo>
                  <a:pt x="99668" y="119600"/>
                </a:lnTo>
                <a:lnTo>
                  <a:pt x="98909" y="119612"/>
                </a:lnTo>
                <a:lnTo>
                  <a:pt x="98145" y="119617"/>
                </a:lnTo>
                <a:lnTo>
                  <a:pt x="97376" y="119614"/>
                </a:lnTo>
                <a:lnTo>
                  <a:pt x="96602" y="119604"/>
                </a:lnTo>
                <a:lnTo>
                  <a:pt x="95825" y="119585"/>
                </a:lnTo>
                <a:lnTo>
                  <a:pt x="95043" y="119556"/>
                </a:lnTo>
                <a:lnTo>
                  <a:pt x="89130" y="119167"/>
                </a:lnTo>
                <a:lnTo>
                  <a:pt x="83583" y="118524"/>
                </a:lnTo>
                <a:lnTo>
                  <a:pt x="78371" y="117653"/>
                </a:lnTo>
                <a:lnTo>
                  <a:pt x="73463" y="116578"/>
                </a:lnTo>
                <a:lnTo>
                  <a:pt x="68829" y="115326"/>
                </a:lnTo>
                <a:lnTo>
                  <a:pt x="64438" y="113921"/>
                </a:lnTo>
                <a:lnTo>
                  <a:pt x="60259" y="112388"/>
                </a:lnTo>
                <a:lnTo>
                  <a:pt x="56262" y="110753"/>
                </a:lnTo>
                <a:lnTo>
                  <a:pt x="52417" y="109040"/>
                </a:lnTo>
                <a:lnTo>
                  <a:pt x="48692" y="107274"/>
                </a:lnTo>
                <a:lnTo>
                  <a:pt x="45058" y="105482"/>
                </a:lnTo>
                <a:lnTo>
                  <a:pt x="41483" y="103687"/>
                </a:lnTo>
                <a:lnTo>
                  <a:pt x="37938" y="101915"/>
                </a:lnTo>
                <a:lnTo>
                  <a:pt x="34391" y="100191"/>
                </a:lnTo>
                <a:lnTo>
                  <a:pt x="30812" y="98540"/>
                </a:lnTo>
                <a:lnTo>
                  <a:pt x="27171" y="96988"/>
                </a:lnTo>
                <a:lnTo>
                  <a:pt x="23436" y="95559"/>
                </a:lnTo>
                <a:lnTo>
                  <a:pt x="19578" y="94278"/>
                </a:lnTo>
                <a:lnTo>
                  <a:pt x="15565" y="93172"/>
                </a:lnTo>
                <a:lnTo>
                  <a:pt x="11368" y="92263"/>
                </a:lnTo>
                <a:lnTo>
                  <a:pt x="10272" y="91832"/>
                </a:lnTo>
                <a:lnTo>
                  <a:pt x="11116" y="91921"/>
                </a:lnTo>
                <a:lnTo>
                  <a:pt x="11980" y="92021"/>
                </a:lnTo>
                <a:lnTo>
                  <a:pt x="12865" y="92133"/>
                </a:lnTo>
                <a:lnTo>
                  <a:pt x="13768" y="92255"/>
                </a:lnTo>
                <a:lnTo>
                  <a:pt x="14690" y="92390"/>
                </a:lnTo>
                <a:lnTo>
                  <a:pt x="15629" y="92538"/>
                </a:lnTo>
                <a:lnTo>
                  <a:pt x="16585" y="92698"/>
                </a:lnTo>
                <a:lnTo>
                  <a:pt x="17557" y="92873"/>
                </a:lnTo>
                <a:lnTo>
                  <a:pt x="18544" y="93061"/>
                </a:lnTo>
                <a:lnTo>
                  <a:pt x="19545" y="93264"/>
                </a:lnTo>
                <a:lnTo>
                  <a:pt x="20559" y="93482"/>
                </a:lnTo>
                <a:lnTo>
                  <a:pt x="21586" y="93717"/>
                </a:lnTo>
                <a:lnTo>
                  <a:pt x="22625" y="93967"/>
                </a:lnTo>
                <a:lnTo>
                  <a:pt x="23675" y="94234"/>
                </a:lnTo>
                <a:lnTo>
                  <a:pt x="24735" y="94518"/>
                </a:lnTo>
                <a:lnTo>
                  <a:pt x="25804" y="94821"/>
                </a:lnTo>
                <a:lnTo>
                  <a:pt x="26882" y="95141"/>
                </a:lnTo>
                <a:lnTo>
                  <a:pt x="27968" y="95481"/>
                </a:lnTo>
                <a:lnTo>
                  <a:pt x="29060" y="95840"/>
                </a:lnTo>
                <a:lnTo>
                  <a:pt x="30159" y="96218"/>
                </a:lnTo>
                <a:lnTo>
                  <a:pt x="32815" y="97150"/>
                </a:lnTo>
                <a:lnTo>
                  <a:pt x="35526" y="98086"/>
                </a:lnTo>
                <a:lnTo>
                  <a:pt x="38288" y="99020"/>
                </a:lnTo>
                <a:lnTo>
                  <a:pt x="41097" y="99948"/>
                </a:lnTo>
                <a:lnTo>
                  <a:pt x="43948" y="100863"/>
                </a:lnTo>
                <a:lnTo>
                  <a:pt x="46838" y="101760"/>
                </a:lnTo>
                <a:lnTo>
                  <a:pt x="49763" y="102634"/>
                </a:lnTo>
                <a:lnTo>
                  <a:pt x="52720" y="103480"/>
                </a:lnTo>
                <a:lnTo>
                  <a:pt x="55703" y="104291"/>
                </a:lnTo>
                <a:lnTo>
                  <a:pt x="58710" y="105063"/>
                </a:lnTo>
                <a:lnTo>
                  <a:pt x="61737" y="105790"/>
                </a:lnTo>
                <a:lnTo>
                  <a:pt x="64779" y="106467"/>
                </a:lnTo>
                <a:lnTo>
                  <a:pt x="67832" y="107088"/>
                </a:lnTo>
                <a:lnTo>
                  <a:pt x="70894" y="107648"/>
                </a:lnTo>
                <a:lnTo>
                  <a:pt x="73959" y="108140"/>
                </a:lnTo>
                <a:lnTo>
                  <a:pt x="77024" y="108561"/>
                </a:lnTo>
                <a:lnTo>
                  <a:pt x="80086" y="108904"/>
                </a:lnTo>
                <a:lnTo>
                  <a:pt x="83139" y="109165"/>
                </a:lnTo>
                <a:lnTo>
                  <a:pt x="86181" y="109336"/>
                </a:lnTo>
                <a:lnTo>
                  <a:pt x="89207" y="109414"/>
                </a:lnTo>
                <a:lnTo>
                  <a:pt x="90820" y="109462"/>
                </a:lnTo>
                <a:lnTo>
                  <a:pt x="92432" y="109486"/>
                </a:lnTo>
                <a:lnTo>
                  <a:pt x="94042" y="109489"/>
                </a:lnTo>
                <a:lnTo>
                  <a:pt x="95649" y="109470"/>
                </a:lnTo>
                <a:lnTo>
                  <a:pt x="97252" y="109430"/>
                </a:lnTo>
                <a:lnTo>
                  <a:pt x="98850" y="109371"/>
                </a:lnTo>
                <a:lnTo>
                  <a:pt x="100441" y="109293"/>
                </a:lnTo>
                <a:lnTo>
                  <a:pt x="102024" y="109198"/>
                </a:lnTo>
                <a:lnTo>
                  <a:pt x="103599" y="109085"/>
                </a:lnTo>
                <a:lnTo>
                  <a:pt x="105163" y="108955"/>
                </a:lnTo>
                <a:lnTo>
                  <a:pt x="106716" y="108811"/>
                </a:lnTo>
                <a:lnTo>
                  <a:pt x="108257" y="108652"/>
                </a:lnTo>
                <a:lnTo>
                  <a:pt x="109785" y="108479"/>
                </a:lnTo>
                <a:lnTo>
                  <a:pt x="111297" y="108294"/>
                </a:lnTo>
                <a:lnTo>
                  <a:pt x="112794" y="108096"/>
                </a:lnTo>
                <a:lnTo>
                  <a:pt x="114274" y="107887"/>
                </a:lnTo>
                <a:lnTo>
                  <a:pt x="115735" y="107668"/>
                </a:lnTo>
                <a:lnTo>
                  <a:pt x="117178" y="107440"/>
                </a:lnTo>
                <a:lnTo>
                  <a:pt x="117343" y="107412"/>
                </a:lnTo>
                <a:lnTo>
                  <a:pt x="117343" y="3525"/>
                </a:lnTo>
                <a:lnTo>
                  <a:pt x="2655" y="3525"/>
                </a:lnTo>
                <a:lnTo>
                  <a:pt x="2655" y="99772"/>
                </a:lnTo>
                <a:lnTo>
                  <a:pt x="4978" y="99997"/>
                </a:lnTo>
                <a:lnTo>
                  <a:pt x="9819" y="100695"/>
                </a:lnTo>
                <a:lnTo>
                  <a:pt x="14544" y="101582"/>
                </a:lnTo>
                <a:lnTo>
                  <a:pt x="19175" y="102631"/>
                </a:lnTo>
                <a:lnTo>
                  <a:pt x="23736" y="103815"/>
                </a:lnTo>
                <a:lnTo>
                  <a:pt x="28248" y="105110"/>
                </a:lnTo>
                <a:lnTo>
                  <a:pt x="32734" y="106487"/>
                </a:lnTo>
                <a:lnTo>
                  <a:pt x="37216" y="107921"/>
                </a:lnTo>
                <a:lnTo>
                  <a:pt x="41716" y="109387"/>
                </a:lnTo>
                <a:lnTo>
                  <a:pt x="46258" y="110856"/>
                </a:lnTo>
                <a:lnTo>
                  <a:pt x="50862" y="112303"/>
                </a:lnTo>
                <a:lnTo>
                  <a:pt x="55553" y="113702"/>
                </a:lnTo>
                <a:lnTo>
                  <a:pt x="60351" y="115027"/>
                </a:lnTo>
                <a:lnTo>
                  <a:pt x="65279" y="116251"/>
                </a:lnTo>
                <a:lnTo>
                  <a:pt x="70360" y="117347"/>
                </a:lnTo>
                <a:lnTo>
                  <a:pt x="75616" y="118290"/>
                </a:lnTo>
                <a:lnTo>
                  <a:pt x="81070" y="119053"/>
                </a:lnTo>
                <a:lnTo>
                  <a:pt x="86743" y="119610"/>
                </a:lnTo>
                <a:lnTo>
                  <a:pt x="92658" y="119934"/>
                </a:lnTo>
                <a:lnTo>
                  <a:pt x="98838" y="120000"/>
                </a:lnTo>
                <a:lnTo>
                  <a:pt x="99403" y="119989"/>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216" name="Shape 216"/>
          <p:cNvSpPr/>
          <p:nvPr/>
        </p:nvSpPr>
        <p:spPr>
          <a:xfrm>
            <a:off x="633046" y="1184030"/>
            <a:ext cx="7737231" cy="796380"/>
          </a:xfrm>
          <a:custGeom>
            <a:avLst/>
            <a:gdLst/>
            <a:ahLst/>
            <a:cxnLst/>
            <a:rect l="0" t="0" r="0" b="0"/>
            <a:pathLst>
              <a:path w="120000" h="120000" extrusionOk="0">
                <a:moveTo>
                  <a:pt x="43150" y="119824"/>
                </a:moveTo>
                <a:lnTo>
                  <a:pt x="48056" y="118958"/>
                </a:lnTo>
                <a:lnTo>
                  <a:pt x="52761" y="117470"/>
                </a:lnTo>
                <a:lnTo>
                  <a:pt x="57284" y="115431"/>
                </a:lnTo>
                <a:lnTo>
                  <a:pt x="61644" y="112911"/>
                </a:lnTo>
                <a:lnTo>
                  <a:pt x="65858" y="109982"/>
                </a:lnTo>
                <a:lnTo>
                  <a:pt x="69945" y="106712"/>
                </a:lnTo>
                <a:lnTo>
                  <a:pt x="73925" y="103173"/>
                </a:lnTo>
                <a:lnTo>
                  <a:pt x="77815" y="99434"/>
                </a:lnTo>
                <a:lnTo>
                  <a:pt x="81634" y="95566"/>
                </a:lnTo>
                <a:lnTo>
                  <a:pt x="85400" y="91640"/>
                </a:lnTo>
                <a:lnTo>
                  <a:pt x="89133" y="87725"/>
                </a:lnTo>
                <a:lnTo>
                  <a:pt x="92850" y="83892"/>
                </a:lnTo>
                <a:lnTo>
                  <a:pt x="96571" y="80211"/>
                </a:lnTo>
                <a:lnTo>
                  <a:pt x="100313" y="76752"/>
                </a:lnTo>
                <a:lnTo>
                  <a:pt x="104096" y="73587"/>
                </a:lnTo>
                <a:lnTo>
                  <a:pt x="107937" y="70784"/>
                </a:lnTo>
                <a:lnTo>
                  <a:pt x="111856" y="68415"/>
                </a:lnTo>
                <a:lnTo>
                  <a:pt x="115870" y="66550"/>
                </a:lnTo>
                <a:lnTo>
                  <a:pt x="117343" y="66089"/>
                </a:lnTo>
                <a:lnTo>
                  <a:pt x="117343" y="13131"/>
                </a:lnTo>
                <a:lnTo>
                  <a:pt x="2655" y="13131"/>
                </a:lnTo>
                <a:lnTo>
                  <a:pt x="2655" y="71394"/>
                </a:lnTo>
                <a:lnTo>
                  <a:pt x="3410" y="72136"/>
                </a:lnTo>
                <a:lnTo>
                  <a:pt x="4941" y="73579"/>
                </a:lnTo>
                <a:lnTo>
                  <a:pt x="6650" y="75118"/>
                </a:lnTo>
                <a:lnTo>
                  <a:pt x="8526" y="76726"/>
                </a:lnTo>
                <a:lnTo>
                  <a:pt x="10557" y="78378"/>
                </a:lnTo>
                <a:lnTo>
                  <a:pt x="12734" y="80047"/>
                </a:lnTo>
                <a:lnTo>
                  <a:pt x="15043" y="81705"/>
                </a:lnTo>
                <a:lnTo>
                  <a:pt x="17474" y="83328"/>
                </a:lnTo>
                <a:lnTo>
                  <a:pt x="20016" y="84887"/>
                </a:lnTo>
                <a:lnTo>
                  <a:pt x="22657" y="86357"/>
                </a:lnTo>
                <a:lnTo>
                  <a:pt x="25386" y="87711"/>
                </a:lnTo>
                <a:lnTo>
                  <a:pt x="28192" y="88923"/>
                </a:lnTo>
                <a:lnTo>
                  <a:pt x="31064" y="89965"/>
                </a:lnTo>
                <a:lnTo>
                  <a:pt x="33990" y="90812"/>
                </a:lnTo>
                <a:lnTo>
                  <a:pt x="36959" y="91437"/>
                </a:lnTo>
                <a:lnTo>
                  <a:pt x="39960" y="91813"/>
                </a:lnTo>
                <a:lnTo>
                  <a:pt x="42981" y="91914"/>
                </a:lnTo>
                <a:lnTo>
                  <a:pt x="46012" y="91714"/>
                </a:lnTo>
                <a:lnTo>
                  <a:pt x="48522" y="91506"/>
                </a:lnTo>
                <a:lnTo>
                  <a:pt x="51045" y="91047"/>
                </a:lnTo>
                <a:lnTo>
                  <a:pt x="53577" y="90352"/>
                </a:lnTo>
                <a:lnTo>
                  <a:pt x="56116" y="89435"/>
                </a:lnTo>
                <a:lnTo>
                  <a:pt x="58659" y="88310"/>
                </a:lnTo>
                <a:lnTo>
                  <a:pt x="61201" y="86993"/>
                </a:lnTo>
                <a:lnTo>
                  <a:pt x="63740" y="85498"/>
                </a:lnTo>
                <a:lnTo>
                  <a:pt x="66273" y="83839"/>
                </a:lnTo>
                <a:lnTo>
                  <a:pt x="68796" y="82031"/>
                </a:lnTo>
                <a:lnTo>
                  <a:pt x="71306" y="80088"/>
                </a:lnTo>
                <a:lnTo>
                  <a:pt x="73800" y="78025"/>
                </a:lnTo>
                <a:lnTo>
                  <a:pt x="76274" y="75856"/>
                </a:lnTo>
                <a:lnTo>
                  <a:pt x="78726" y="73597"/>
                </a:lnTo>
                <a:lnTo>
                  <a:pt x="81152" y="71261"/>
                </a:lnTo>
                <a:lnTo>
                  <a:pt x="83549" y="68863"/>
                </a:lnTo>
                <a:lnTo>
                  <a:pt x="85914" y="66417"/>
                </a:lnTo>
                <a:lnTo>
                  <a:pt x="88243" y="63939"/>
                </a:lnTo>
                <a:lnTo>
                  <a:pt x="90534" y="61442"/>
                </a:lnTo>
                <a:lnTo>
                  <a:pt x="92782" y="58942"/>
                </a:lnTo>
                <a:lnTo>
                  <a:pt x="94986" y="56452"/>
                </a:lnTo>
                <a:lnTo>
                  <a:pt x="95897" y="55440"/>
                </a:lnTo>
                <a:lnTo>
                  <a:pt x="96803" y="54481"/>
                </a:lnTo>
                <a:lnTo>
                  <a:pt x="97703" y="53574"/>
                </a:lnTo>
                <a:lnTo>
                  <a:pt x="98597" y="52717"/>
                </a:lnTo>
                <a:lnTo>
                  <a:pt x="99484" y="51910"/>
                </a:lnTo>
                <a:lnTo>
                  <a:pt x="100364" y="51150"/>
                </a:lnTo>
                <a:lnTo>
                  <a:pt x="101234" y="50436"/>
                </a:lnTo>
                <a:lnTo>
                  <a:pt x="102096" y="49767"/>
                </a:lnTo>
                <a:lnTo>
                  <a:pt x="102948" y="49141"/>
                </a:lnTo>
                <a:lnTo>
                  <a:pt x="103789" y="48558"/>
                </a:lnTo>
                <a:lnTo>
                  <a:pt x="104619" y="48015"/>
                </a:lnTo>
                <a:lnTo>
                  <a:pt x="105438" y="47512"/>
                </a:lnTo>
                <a:lnTo>
                  <a:pt x="106244" y="47046"/>
                </a:lnTo>
                <a:lnTo>
                  <a:pt x="107037" y="46617"/>
                </a:lnTo>
                <a:lnTo>
                  <a:pt x="107816" y="46223"/>
                </a:lnTo>
                <a:lnTo>
                  <a:pt x="108580" y="45862"/>
                </a:lnTo>
                <a:lnTo>
                  <a:pt x="109330" y="45534"/>
                </a:lnTo>
                <a:lnTo>
                  <a:pt x="110063" y="45237"/>
                </a:lnTo>
                <a:lnTo>
                  <a:pt x="110780" y="44969"/>
                </a:lnTo>
                <a:lnTo>
                  <a:pt x="111480" y="44729"/>
                </a:lnTo>
                <a:lnTo>
                  <a:pt x="110571" y="45884"/>
                </a:lnTo>
                <a:lnTo>
                  <a:pt x="107089" y="48311"/>
                </a:lnTo>
                <a:lnTo>
                  <a:pt x="103762" y="51269"/>
                </a:lnTo>
                <a:lnTo>
                  <a:pt x="100562" y="54690"/>
                </a:lnTo>
                <a:lnTo>
                  <a:pt x="97464" y="58509"/>
                </a:lnTo>
                <a:lnTo>
                  <a:pt x="94444" y="62658"/>
                </a:lnTo>
                <a:lnTo>
                  <a:pt x="91476" y="67068"/>
                </a:lnTo>
                <a:lnTo>
                  <a:pt x="88534" y="71675"/>
                </a:lnTo>
                <a:lnTo>
                  <a:pt x="85594" y="76410"/>
                </a:lnTo>
                <a:lnTo>
                  <a:pt x="82629" y="81206"/>
                </a:lnTo>
                <a:lnTo>
                  <a:pt x="79615" y="85996"/>
                </a:lnTo>
                <a:lnTo>
                  <a:pt x="76526" y="90714"/>
                </a:lnTo>
                <a:lnTo>
                  <a:pt x="73336" y="95291"/>
                </a:lnTo>
                <a:lnTo>
                  <a:pt x="70021" y="99661"/>
                </a:lnTo>
                <a:lnTo>
                  <a:pt x="66556" y="103757"/>
                </a:lnTo>
                <a:lnTo>
                  <a:pt x="62914" y="107512"/>
                </a:lnTo>
                <a:lnTo>
                  <a:pt x="59070" y="110858"/>
                </a:lnTo>
                <a:lnTo>
                  <a:pt x="54999" y="113729"/>
                </a:lnTo>
                <a:lnTo>
                  <a:pt x="50676" y="116057"/>
                </a:lnTo>
                <a:lnTo>
                  <a:pt x="46076" y="117775"/>
                </a:lnTo>
                <a:lnTo>
                  <a:pt x="41172" y="118816"/>
                </a:lnTo>
                <a:lnTo>
                  <a:pt x="40524" y="118891"/>
                </a:lnTo>
                <a:lnTo>
                  <a:pt x="39879" y="118942"/>
                </a:lnTo>
                <a:lnTo>
                  <a:pt x="39237" y="118970"/>
                </a:lnTo>
                <a:lnTo>
                  <a:pt x="38599" y="118977"/>
                </a:lnTo>
                <a:lnTo>
                  <a:pt x="37966" y="118964"/>
                </a:lnTo>
                <a:lnTo>
                  <a:pt x="37336" y="118933"/>
                </a:lnTo>
                <a:lnTo>
                  <a:pt x="36710" y="118885"/>
                </a:lnTo>
                <a:lnTo>
                  <a:pt x="36088" y="118821"/>
                </a:lnTo>
                <a:lnTo>
                  <a:pt x="35471" y="118744"/>
                </a:lnTo>
                <a:lnTo>
                  <a:pt x="34858" y="118653"/>
                </a:lnTo>
                <a:lnTo>
                  <a:pt x="34250" y="118552"/>
                </a:lnTo>
                <a:lnTo>
                  <a:pt x="33647" y="118441"/>
                </a:lnTo>
                <a:lnTo>
                  <a:pt x="33048" y="118322"/>
                </a:lnTo>
                <a:lnTo>
                  <a:pt x="32454" y="118196"/>
                </a:lnTo>
                <a:lnTo>
                  <a:pt x="31865" y="118065"/>
                </a:lnTo>
                <a:lnTo>
                  <a:pt x="31282" y="117930"/>
                </a:lnTo>
                <a:lnTo>
                  <a:pt x="30704" y="117792"/>
                </a:lnTo>
                <a:lnTo>
                  <a:pt x="30131" y="117654"/>
                </a:lnTo>
                <a:lnTo>
                  <a:pt x="29563" y="117516"/>
                </a:lnTo>
                <a:lnTo>
                  <a:pt x="29001" y="117379"/>
                </a:lnTo>
                <a:lnTo>
                  <a:pt x="29432" y="117548"/>
                </a:lnTo>
                <a:lnTo>
                  <a:pt x="29866" y="117721"/>
                </a:lnTo>
                <a:lnTo>
                  <a:pt x="30301" y="117894"/>
                </a:lnTo>
                <a:lnTo>
                  <a:pt x="30739" y="118069"/>
                </a:lnTo>
                <a:lnTo>
                  <a:pt x="31179" y="118243"/>
                </a:lnTo>
                <a:lnTo>
                  <a:pt x="31622" y="118415"/>
                </a:lnTo>
                <a:lnTo>
                  <a:pt x="32067" y="118585"/>
                </a:lnTo>
                <a:lnTo>
                  <a:pt x="32513" y="118750"/>
                </a:lnTo>
                <a:lnTo>
                  <a:pt x="32962" y="118910"/>
                </a:lnTo>
                <a:lnTo>
                  <a:pt x="33413" y="119064"/>
                </a:lnTo>
                <a:lnTo>
                  <a:pt x="33866" y="119211"/>
                </a:lnTo>
                <a:lnTo>
                  <a:pt x="34321" y="119348"/>
                </a:lnTo>
                <a:lnTo>
                  <a:pt x="34778" y="119476"/>
                </a:lnTo>
                <a:lnTo>
                  <a:pt x="35236" y="119593"/>
                </a:lnTo>
                <a:lnTo>
                  <a:pt x="35697" y="119698"/>
                </a:lnTo>
                <a:lnTo>
                  <a:pt x="36159" y="119790"/>
                </a:lnTo>
                <a:lnTo>
                  <a:pt x="36623" y="119867"/>
                </a:lnTo>
                <a:lnTo>
                  <a:pt x="37089" y="119928"/>
                </a:lnTo>
                <a:lnTo>
                  <a:pt x="37556" y="119973"/>
                </a:lnTo>
                <a:lnTo>
                  <a:pt x="38025" y="120000"/>
                </a:lnTo>
                <a:lnTo>
                  <a:pt x="43150" y="119824"/>
                </a:lnTo>
                <a:close/>
              </a:path>
            </a:pathLst>
          </a:custGeom>
          <a:solidFill>
            <a:srgbClr val="4689C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217" name="Shape 217"/>
          <p:cNvSpPr/>
          <p:nvPr/>
        </p:nvSpPr>
        <p:spPr>
          <a:xfrm>
            <a:off x="639702" y="5209958"/>
            <a:ext cx="7737232" cy="1167396"/>
          </a:xfrm>
          <a:custGeom>
            <a:avLst/>
            <a:gdLst/>
            <a:ahLst/>
            <a:cxnLst/>
            <a:rect l="0" t="0" r="0" b="0"/>
            <a:pathLst>
              <a:path w="120000" h="120000" extrusionOk="0">
                <a:moveTo>
                  <a:pt x="117343" y="15465"/>
                </a:moveTo>
                <a:lnTo>
                  <a:pt x="115637" y="16078"/>
                </a:lnTo>
                <a:lnTo>
                  <a:pt x="111519" y="17904"/>
                </a:lnTo>
                <a:lnTo>
                  <a:pt x="107610" y="19949"/>
                </a:lnTo>
                <a:lnTo>
                  <a:pt x="103879" y="22176"/>
                </a:lnTo>
                <a:lnTo>
                  <a:pt x="100291" y="24548"/>
                </a:lnTo>
                <a:lnTo>
                  <a:pt x="96813" y="27028"/>
                </a:lnTo>
                <a:lnTo>
                  <a:pt x="93411" y="29578"/>
                </a:lnTo>
                <a:lnTo>
                  <a:pt x="90053" y="32162"/>
                </a:lnTo>
                <a:lnTo>
                  <a:pt x="86704" y="34742"/>
                </a:lnTo>
                <a:lnTo>
                  <a:pt x="83331" y="37281"/>
                </a:lnTo>
                <a:lnTo>
                  <a:pt x="79901" y="39742"/>
                </a:lnTo>
                <a:lnTo>
                  <a:pt x="76380" y="42088"/>
                </a:lnTo>
                <a:lnTo>
                  <a:pt x="72735" y="44281"/>
                </a:lnTo>
                <a:lnTo>
                  <a:pt x="68932" y="46284"/>
                </a:lnTo>
                <a:lnTo>
                  <a:pt x="64938" y="48061"/>
                </a:lnTo>
                <a:lnTo>
                  <a:pt x="60720" y="49573"/>
                </a:lnTo>
                <a:lnTo>
                  <a:pt x="56243" y="50784"/>
                </a:lnTo>
                <a:lnTo>
                  <a:pt x="51475" y="51657"/>
                </a:lnTo>
                <a:lnTo>
                  <a:pt x="46382" y="52154"/>
                </a:lnTo>
                <a:lnTo>
                  <a:pt x="40931" y="52238"/>
                </a:lnTo>
                <a:lnTo>
                  <a:pt x="40426" y="52219"/>
                </a:lnTo>
                <a:lnTo>
                  <a:pt x="39422" y="52146"/>
                </a:lnTo>
                <a:lnTo>
                  <a:pt x="38425" y="52029"/>
                </a:lnTo>
                <a:lnTo>
                  <a:pt x="37435" y="51875"/>
                </a:lnTo>
                <a:lnTo>
                  <a:pt x="36454" y="51690"/>
                </a:lnTo>
                <a:lnTo>
                  <a:pt x="35481" y="51482"/>
                </a:lnTo>
                <a:lnTo>
                  <a:pt x="34517" y="51256"/>
                </a:lnTo>
                <a:lnTo>
                  <a:pt x="33562" y="51019"/>
                </a:lnTo>
                <a:lnTo>
                  <a:pt x="32617" y="50777"/>
                </a:lnTo>
                <a:lnTo>
                  <a:pt x="32148" y="50656"/>
                </a:lnTo>
                <a:lnTo>
                  <a:pt x="31682" y="50537"/>
                </a:lnTo>
                <a:lnTo>
                  <a:pt x="31218" y="50419"/>
                </a:lnTo>
                <a:lnTo>
                  <a:pt x="31823" y="50514"/>
                </a:lnTo>
                <a:lnTo>
                  <a:pt x="32433" y="50610"/>
                </a:lnTo>
                <a:lnTo>
                  <a:pt x="33050" y="50706"/>
                </a:lnTo>
                <a:lnTo>
                  <a:pt x="33673" y="50801"/>
                </a:lnTo>
                <a:lnTo>
                  <a:pt x="34301" y="50895"/>
                </a:lnTo>
                <a:lnTo>
                  <a:pt x="34935" y="50986"/>
                </a:lnTo>
                <a:lnTo>
                  <a:pt x="35574" y="51073"/>
                </a:lnTo>
                <a:lnTo>
                  <a:pt x="36218" y="51156"/>
                </a:lnTo>
                <a:lnTo>
                  <a:pt x="36868" y="51233"/>
                </a:lnTo>
                <a:lnTo>
                  <a:pt x="37523" y="51303"/>
                </a:lnTo>
                <a:lnTo>
                  <a:pt x="38182" y="51366"/>
                </a:lnTo>
                <a:lnTo>
                  <a:pt x="38847" y="51420"/>
                </a:lnTo>
                <a:lnTo>
                  <a:pt x="39516" y="51464"/>
                </a:lnTo>
                <a:lnTo>
                  <a:pt x="40189" y="51497"/>
                </a:lnTo>
                <a:lnTo>
                  <a:pt x="40867" y="51519"/>
                </a:lnTo>
                <a:lnTo>
                  <a:pt x="41550" y="51528"/>
                </a:lnTo>
                <a:lnTo>
                  <a:pt x="42236" y="51523"/>
                </a:lnTo>
                <a:lnTo>
                  <a:pt x="42926" y="51504"/>
                </a:lnTo>
                <a:lnTo>
                  <a:pt x="43621" y="51469"/>
                </a:lnTo>
                <a:lnTo>
                  <a:pt x="44319" y="51417"/>
                </a:lnTo>
                <a:lnTo>
                  <a:pt x="49604" y="50701"/>
                </a:lnTo>
                <a:lnTo>
                  <a:pt x="54577" y="49528"/>
                </a:lnTo>
                <a:lnTo>
                  <a:pt x="59262" y="47943"/>
                </a:lnTo>
                <a:lnTo>
                  <a:pt x="63686" y="45992"/>
                </a:lnTo>
                <a:lnTo>
                  <a:pt x="67875" y="43719"/>
                </a:lnTo>
                <a:lnTo>
                  <a:pt x="71854" y="41169"/>
                </a:lnTo>
                <a:lnTo>
                  <a:pt x="75649" y="38389"/>
                </a:lnTo>
                <a:lnTo>
                  <a:pt x="79285" y="35422"/>
                </a:lnTo>
                <a:lnTo>
                  <a:pt x="82790" y="32315"/>
                </a:lnTo>
                <a:lnTo>
                  <a:pt x="86189" y="29112"/>
                </a:lnTo>
                <a:lnTo>
                  <a:pt x="89506" y="25858"/>
                </a:lnTo>
                <a:lnTo>
                  <a:pt x="92769" y="22598"/>
                </a:lnTo>
                <a:lnTo>
                  <a:pt x="96003" y="19379"/>
                </a:lnTo>
                <a:lnTo>
                  <a:pt x="99234" y="16244"/>
                </a:lnTo>
                <a:lnTo>
                  <a:pt x="102488" y="13239"/>
                </a:lnTo>
                <a:lnTo>
                  <a:pt x="105790" y="10410"/>
                </a:lnTo>
                <a:lnTo>
                  <a:pt x="109166" y="7801"/>
                </a:lnTo>
                <a:lnTo>
                  <a:pt x="112643" y="5457"/>
                </a:lnTo>
                <a:lnTo>
                  <a:pt x="116245" y="3424"/>
                </a:lnTo>
                <a:lnTo>
                  <a:pt x="117343" y="2933"/>
                </a:lnTo>
                <a:lnTo>
                  <a:pt x="117343" y="654"/>
                </a:lnTo>
                <a:lnTo>
                  <a:pt x="116056" y="1036"/>
                </a:lnTo>
                <a:lnTo>
                  <a:pt x="115217" y="1309"/>
                </a:lnTo>
                <a:lnTo>
                  <a:pt x="114364" y="1607"/>
                </a:lnTo>
                <a:lnTo>
                  <a:pt x="113496" y="1930"/>
                </a:lnTo>
                <a:lnTo>
                  <a:pt x="112615" y="2280"/>
                </a:lnTo>
                <a:lnTo>
                  <a:pt x="111721" y="2656"/>
                </a:lnTo>
                <a:lnTo>
                  <a:pt x="110816" y="3061"/>
                </a:lnTo>
                <a:lnTo>
                  <a:pt x="109899" y="3495"/>
                </a:lnTo>
                <a:lnTo>
                  <a:pt x="108971" y="3960"/>
                </a:lnTo>
                <a:lnTo>
                  <a:pt x="108034" y="4455"/>
                </a:lnTo>
                <a:lnTo>
                  <a:pt x="107088" y="4982"/>
                </a:lnTo>
                <a:lnTo>
                  <a:pt x="106133" y="5543"/>
                </a:lnTo>
                <a:lnTo>
                  <a:pt x="105171" y="6137"/>
                </a:lnTo>
                <a:lnTo>
                  <a:pt x="104201" y="6767"/>
                </a:lnTo>
                <a:lnTo>
                  <a:pt x="103226" y="7433"/>
                </a:lnTo>
                <a:lnTo>
                  <a:pt x="102245" y="8135"/>
                </a:lnTo>
                <a:lnTo>
                  <a:pt x="99873" y="9863"/>
                </a:lnTo>
                <a:lnTo>
                  <a:pt x="97453" y="11598"/>
                </a:lnTo>
                <a:lnTo>
                  <a:pt x="94988" y="13331"/>
                </a:lnTo>
                <a:lnTo>
                  <a:pt x="92480" y="15051"/>
                </a:lnTo>
                <a:lnTo>
                  <a:pt x="89935" y="16748"/>
                </a:lnTo>
                <a:lnTo>
                  <a:pt x="87355" y="18412"/>
                </a:lnTo>
                <a:lnTo>
                  <a:pt x="84743" y="20034"/>
                </a:lnTo>
                <a:lnTo>
                  <a:pt x="82104" y="21602"/>
                </a:lnTo>
                <a:lnTo>
                  <a:pt x="79440" y="23107"/>
                </a:lnTo>
                <a:lnTo>
                  <a:pt x="76755" y="24538"/>
                </a:lnTo>
                <a:lnTo>
                  <a:pt x="74053" y="25887"/>
                </a:lnTo>
                <a:lnTo>
                  <a:pt x="71338" y="27142"/>
                </a:lnTo>
                <a:lnTo>
                  <a:pt x="68611" y="28293"/>
                </a:lnTo>
                <a:lnTo>
                  <a:pt x="65878" y="29331"/>
                </a:lnTo>
                <a:lnTo>
                  <a:pt x="63142" y="30245"/>
                </a:lnTo>
                <a:lnTo>
                  <a:pt x="60405" y="31025"/>
                </a:lnTo>
                <a:lnTo>
                  <a:pt x="57672" y="31662"/>
                </a:lnTo>
                <a:lnTo>
                  <a:pt x="54946" y="32144"/>
                </a:lnTo>
                <a:lnTo>
                  <a:pt x="52230" y="32462"/>
                </a:lnTo>
                <a:lnTo>
                  <a:pt x="49529" y="32607"/>
                </a:lnTo>
                <a:lnTo>
                  <a:pt x="46267" y="32746"/>
                </a:lnTo>
                <a:lnTo>
                  <a:pt x="43014" y="32676"/>
                </a:lnTo>
                <a:lnTo>
                  <a:pt x="39784" y="32415"/>
                </a:lnTo>
                <a:lnTo>
                  <a:pt x="36588" y="31982"/>
                </a:lnTo>
                <a:lnTo>
                  <a:pt x="33438" y="31394"/>
                </a:lnTo>
                <a:lnTo>
                  <a:pt x="30347" y="30670"/>
                </a:lnTo>
                <a:lnTo>
                  <a:pt x="27327" y="29829"/>
                </a:lnTo>
                <a:lnTo>
                  <a:pt x="24389" y="28890"/>
                </a:lnTo>
                <a:lnTo>
                  <a:pt x="21546" y="27869"/>
                </a:lnTo>
                <a:lnTo>
                  <a:pt x="18810" y="26787"/>
                </a:lnTo>
                <a:lnTo>
                  <a:pt x="16193" y="25661"/>
                </a:lnTo>
                <a:lnTo>
                  <a:pt x="13707" y="24510"/>
                </a:lnTo>
                <a:lnTo>
                  <a:pt x="11364" y="23352"/>
                </a:lnTo>
                <a:lnTo>
                  <a:pt x="9177" y="22206"/>
                </a:lnTo>
                <a:lnTo>
                  <a:pt x="7158" y="21089"/>
                </a:lnTo>
                <a:lnTo>
                  <a:pt x="5318" y="20021"/>
                </a:lnTo>
                <a:lnTo>
                  <a:pt x="3671" y="19020"/>
                </a:lnTo>
                <a:lnTo>
                  <a:pt x="2655" y="18376"/>
                </a:lnTo>
                <a:lnTo>
                  <a:pt x="2655" y="113235"/>
                </a:lnTo>
                <a:lnTo>
                  <a:pt x="117343" y="113235"/>
                </a:lnTo>
                <a:lnTo>
                  <a:pt x="117343" y="15465"/>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218" name="Shape 218"/>
          <p:cNvSpPr txBox="1"/>
          <p:nvPr/>
        </p:nvSpPr>
        <p:spPr>
          <a:xfrm>
            <a:off x="1845850" y="2358120"/>
            <a:ext cx="5614305" cy="526345"/>
          </a:xfrm>
          <a:prstGeom prst="rect">
            <a:avLst/>
          </a:prstGeom>
          <a:noFill/>
          <a:ln>
            <a:noFill/>
          </a:ln>
        </p:spPr>
        <p:txBody>
          <a:bodyPr spcFirstLastPara="1" wrap="square" lIns="0" tIns="0" rIns="0" bIns="0" anchor="t" anchorCtr="0">
            <a:noAutofit/>
          </a:bodyPr>
          <a:lstStyle/>
          <a:p>
            <a:pPr marL="763143" marR="781684" lvl="0" indent="0" algn="ctr" rtl="0">
              <a:lnSpc>
                <a:spcPct val="45622"/>
              </a:lnSpc>
              <a:spcBef>
                <a:spcPts val="0"/>
              </a:spcBef>
              <a:spcAft>
                <a:spcPts val="0"/>
              </a:spcAft>
              <a:buNone/>
            </a:pPr>
            <a:r>
              <a:rPr lang="es-ES" sz="4500">
                <a:solidFill>
                  <a:srgbClr val="232E5C"/>
                </a:solidFill>
                <a:latin typeface="Arial"/>
                <a:ea typeface="Arial"/>
                <a:cs typeface="Arial"/>
                <a:sym typeface="Arial"/>
              </a:rPr>
              <a:t>Procedimiento</a:t>
            </a:r>
            <a:endParaRPr sz="4500">
              <a:solidFill>
                <a:srgbClr val="232E5C"/>
              </a:solidFill>
              <a:latin typeface="Arial"/>
              <a:ea typeface="Arial"/>
              <a:cs typeface="Arial"/>
              <a:sym typeface="Arial"/>
            </a:endParaRPr>
          </a:p>
          <a:p>
            <a:pPr marL="763143" marR="781684" lvl="0" indent="0" algn="ctr" rtl="0">
              <a:lnSpc>
                <a:spcPct val="45622"/>
              </a:lnSpc>
              <a:spcBef>
                <a:spcPts val="102"/>
              </a:spcBef>
              <a:spcAft>
                <a:spcPts val="0"/>
              </a:spcAft>
              <a:buNone/>
            </a:pPr>
            <a:endParaRPr sz="4500">
              <a:solidFill>
                <a:schemeClr val="dk1"/>
              </a:solidFill>
              <a:latin typeface="Arial"/>
              <a:ea typeface="Arial"/>
              <a:cs typeface="Arial"/>
              <a:sym typeface="Arial"/>
            </a:endParaRPr>
          </a:p>
          <a:p>
            <a:pPr marL="0" marR="0" lvl="0" indent="0" algn="ctr" rtl="0">
              <a:lnSpc>
                <a:spcPct val="49488"/>
              </a:lnSpc>
              <a:spcBef>
                <a:spcPts val="105"/>
              </a:spcBef>
              <a:spcAft>
                <a:spcPts val="0"/>
              </a:spcAft>
              <a:buNone/>
            </a:pPr>
            <a:r>
              <a:rPr lang="es-ES" sz="4500" baseline="-25000">
                <a:solidFill>
                  <a:srgbClr val="232E5C"/>
                </a:solidFill>
                <a:latin typeface="Arial"/>
                <a:ea typeface="Arial"/>
                <a:cs typeface="Arial"/>
                <a:sym typeface="Arial"/>
              </a:rPr>
              <a:t>Entrenamiento Estándar para</a:t>
            </a:r>
            <a:endParaRPr sz="4500">
              <a:solidFill>
                <a:schemeClr val="dk1"/>
              </a:solidFill>
              <a:latin typeface="Arial"/>
              <a:ea typeface="Arial"/>
              <a:cs typeface="Arial"/>
              <a:sym typeface="Arial"/>
            </a:endParaRPr>
          </a:p>
        </p:txBody>
      </p:sp>
      <p:sp>
        <p:nvSpPr>
          <p:cNvPr id="219" name="Shape 219"/>
          <p:cNvSpPr txBox="1"/>
          <p:nvPr/>
        </p:nvSpPr>
        <p:spPr>
          <a:xfrm>
            <a:off x="1955353" y="3593367"/>
            <a:ext cx="5399006" cy="245956"/>
          </a:xfrm>
          <a:prstGeom prst="rect">
            <a:avLst/>
          </a:prstGeom>
          <a:noFill/>
          <a:ln>
            <a:noFill/>
          </a:ln>
        </p:spPr>
        <p:txBody>
          <a:bodyPr spcFirstLastPara="1" wrap="square" lIns="0" tIns="0" rIns="0" bIns="0" anchor="t" anchorCtr="0">
            <a:noAutofit/>
          </a:bodyPr>
          <a:lstStyle/>
          <a:p>
            <a:pPr marL="6494" marR="0" lvl="0" indent="0" algn="ctr" rtl="0">
              <a:lnSpc>
                <a:spcPct val="45444"/>
              </a:lnSpc>
              <a:spcBef>
                <a:spcPts val="0"/>
              </a:spcBef>
              <a:spcAft>
                <a:spcPts val="0"/>
              </a:spcAft>
              <a:buNone/>
            </a:pPr>
            <a:r>
              <a:rPr lang="es-ES" sz="4500">
                <a:solidFill>
                  <a:srgbClr val="232E5C"/>
                </a:solidFill>
                <a:latin typeface="Arial"/>
                <a:ea typeface="Arial"/>
                <a:cs typeface="Arial"/>
                <a:sym typeface="Arial"/>
              </a:rPr>
              <a:t>Bomberos de Chile</a:t>
            </a:r>
            <a:endParaRPr sz="4500">
              <a:solidFill>
                <a:schemeClr val="dk1"/>
              </a:solidFill>
              <a:latin typeface="Arial"/>
              <a:ea typeface="Arial"/>
              <a:cs typeface="Arial"/>
              <a:sym typeface="Arial"/>
            </a:endParaRPr>
          </a:p>
        </p:txBody>
      </p:sp>
      <p:pic>
        <p:nvPicPr>
          <p:cNvPr id="220" name="Shape 220"/>
          <p:cNvPicPr preferRelativeResize="0"/>
          <p:nvPr/>
        </p:nvPicPr>
        <p:blipFill rotWithShape="1">
          <a:blip r:embed="rId3">
            <a:alphaModFix/>
          </a:blip>
          <a:srcRect/>
          <a:stretch/>
        </p:blipFill>
        <p:spPr>
          <a:xfrm>
            <a:off x="3721620" y="3971144"/>
            <a:ext cx="1862763" cy="21347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par>
                                <p:cTn id="8" presetID="10" presetClass="entr" presetSubtype="0" fill="hold" nodeType="withEffect">
                                  <p:stCondLst>
                                    <p:cond delay="0"/>
                                  </p:stCondLst>
                                  <p:childTnLst>
                                    <p:set>
                                      <p:cBhvr>
                                        <p:cTn id="9" dur="1" fill="hold">
                                          <p:stCondLst>
                                            <p:cond delay="0"/>
                                          </p:stCondLst>
                                        </p:cTn>
                                        <p:tgtEl>
                                          <p:spTgt spid="218"/>
                                        </p:tgtEl>
                                        <p:attrNameLst>
                                          <p:attrName>style.visibility</p:attrName>
                                        </p:attrNameLst>
                                      </p:cBhvr>
                                      <p:to>
                                        <p:strVal val="visible"/>
                                      </p:to>
                                    </p:set>
                                    <p:animEffect transition="in" filter="fade">
                                      <p:cBhvr>
                                        <p:cTn id="10" dur="1000"/>
                                        <p:tgtEl>
                                          <p:spTgt spid="218"/>
                                        </p:tgtEl>
                                      </p:cBhvr>
                                    </p:animEffect>
                                  </p:childTnLst>
                                </p:cTn>
                              </p:par>
                              <p:par>
                                <p:cTn id="11" presetID="10" presetClass="entr" presetSubtype="0" fill="hold" nodeType="withEffect">
                                  <p:stCondLst>
                                    <p:cond delay="0"/>
                                  </p:stCondLst>
                                  <p:childTnLst>
                                    <p:set>
                                      <p:cBhvr>
                                        <p:cTn id="12" dur="1" fill="hold">
                                          <p:stCondLst>
                                            <p:cond delay="0"/>
                                          </p:stCondLst>
                                        </p:cTn>
                                        <p:tgtEl>
                                          <p:spTgt spid="219"/>
                                        </p:tgtEl>
                                        <p:attrNameLst>
                                          <p:attrName>style.visibility</p:attrName>
                                        </p:attrNameLst>
                                      </p:cBhvr>
                                      <p:to>
                                        <p:strVal val="visible"/>
                                      </p:to>
                                    </p:set>
                                    <p:animEffect transition="in" filter="fade">
                                      <p:cBhvr>
                                        <p:cTn id="13" dur="1000"/>
                                        <p:tgtEl>
                                          <p:spTgt spid="219"/>
                                        </p:tgtEl>
                                      </p:cBhvr>
                                    </p:animEffect>
                                  </p:childTnLst>
                                </p:cTn>
                              </p:par>
                              <p:par>
                                <p:cTn id="14" presetID="10" presetClass="entr" presetSubtype="0" fill="hold" nodeType="withEffect">
                                  <p:stCondLst>
                                    <p:cond delay="0"/>
                                  </p:stCondLst>
                                  <p:childTnLst>
                                    <p:set>
                                      <p:cBhvr>
                                        <p:cTn id="15" dur="1" fill="hold">
                                          <p:stCondLst>
                                            <p:cond delay="0"/>
                                          </p:stCondLst>
                                        </p:cTn>
                                        <p:tgtEl>
                                          <p:spTgt spid="220"/>
                                        </p:tgtEl>
                                        <p:attrNameLst>
                                          <p:attrName>style.visibility</p:attrName>
                                        </p:attrNameLst>
                                      </p:cBhvr>
                                      <p:to>
                                        <p:strVal val="visible"/>
                                      </p:to>
                                    </p:set>
                                    <p:animEffect transition="in" filter="fade">
                                      <p:cBhvr>
                                        <p:cTn id="16"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550392" y="2761139"/>
            <a:ext cx="8229600" cy="75454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5400"/>
              <a:buFont typeface="Calibri"/>
              <a:buNone/>
            </a:pPr>
            <a:r>
              <a:rPr lang="es-ES" sz="5400" b="1" i="0" u="sng" strike="noStrike" cap="none">
                <a:solidFill>
                  <a:schemeClr val="dk1"/>
                </a:solidFill>
                <a:latin typeface="Calibri"/>
                <a:ea typeface="Calibri"/>
                <a:cs typeface="Calibri"/>
                <a:sym typeface="Calibri"/>
              </a:rPr>
              <a:t>NORMATIVA LEGAL</a:t>
            </a:r>
            <a:endParaRPr sz="5400" b="1" i="0" u="sng"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26" name="Shape 22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endParaRPr sz="3200" b="0" i="0" u="none" strike="noStrike" cap="none">
              <a:solidFill>
                <a:srgbClr val="888888"/>
              </a:solidFill>
              <a:latin typeface="Calibri"/>
              <a:ea typeface="Calibri"/>
              <a:cs typeface="Calibri"/>
              <a:sym typeface="Calibri"/>
            </a:endParaRPr>
          </a:p>
        </p:txBody>
      </p:sp>
      <p:pic>
        <p:nvPicPr>
          <p:cNvPr id="227" name="Shape 227"/>
          <p:cNvPicPr preferRelativeResize="0"/>
          <p:nvPr/>
        </p:nvPicPr>
        <p:blipFill rotWithShape="1">
          <a:blip r:embed="rId3">
            <a:alphaModFix/>
          </a:blip>
          <a:srcRect/>
          <a:stretch/>
        </p:blipFill>
        <p:spPr>
          <a:xfrm>
            <a:off x="0" y="0"/>
            <a:ext cx="4947138" cy="6858000"/>
          </a:xfrm>
          <a:prstGeom prst="rect">
            <a:avLst/>
          </a:prstGeom>
          <a:noFill/>
          <a:ln>
            <a:noFill/>
          </a:ln>
        </p:spPr>
      </p:pic>
      <p:pic>
        <p:nvPicPr>
          <p:cNvPr id="228" name="Shape 228"/>
          <p:cNvPicPr preferRelativeResize="0"/>
          <p:nvPr/>
        </p:nvPicPr>
        <p:blipFill rotWithShape="1">
          <a:blip r:embed="rId4">
            <a:alphaModFix/>
          </a:blip>
          <a:srcRect/>
          <a:stretch/>
        </p:blipFill>
        <p:spPr>
          <a:xfrm>
            <a:off x="4540470" y="1"/>
            <a:ext cx="4603530" cy="70156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sp>
        <p:nvSpPr>
          <p:cNvPr id="234" name="Shape 2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35" name="Shape 235"/>
          <p:cNvPicPr preferRelativeResize="0"/>
          <p:nvPr/>
        </p:nvPicPr>
        <p:blipFill rotWithShape="1">
          <a:blip r:embed="rId3">
            <a:alphaModFix/>
          </a:blip>
          <a:srcRect/>
          <a:stretch/>
        </p:blipFill>
        <p:spPr>
          <a:xfrm>
            <a:off x="2095994" y="-2032"/>
            <a:ext cx="5223595" cy="686003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p:nvPr/>
        </p:nvSpPr>
        <p:spPr>
          <a:xfrm>
            <a:off x="370204" y="1977191"/>
            <a:ext cx="182461" cy="188173"/>
          </a:xfrm>
          <a:prstGeom prst="rect">
            <a:avLst/>
          </a:prstGeom>
          <a:noFill/>
          <a:ln>
            <a:noFill/>
          </a:ln>
        </p:spPr>
        <p:txBody>
          <a:bodyPr spcFirstLastPara="1" wrap="square" lIns="0" tIns="0" rIns="0" bIns="0" anchor="t" anchorCtr="0">
            <a:noAutofit/>
          </a:bodyPr>
          <a:lstStyle/>
          <a:p>
            <a:pPr marL="6494" marR="0" lvl="0" indent="0" algn="l" rtl="0">
              <a:lnSpc>
                <a:spcPct val="86083"/>
              </a:lnSpc>
              <a:spcBef>
                <a:spcPts val="0"/>
              </a:spcBef>
              <a:spcAft>
                <a:spcPts val="0"/>
              </a:spcAft>
              <a:buNone/>
            </a:pPr>
            <a:endParaRPr sz="1200" b="1">
              <a:solidFill>
                <a:srgbClr val="FFFFFF"/>
              </a:solidFill>
              <a:latin typeface="Arial"/>
              <a:ea typeface="Arial"/>
              <a:cs typeface="Arial"/>
              <a:sym typeface="Arial"/>
            </a:endParaRPr>
          </a:p>
          <a:p>
            <a:pPr marL="6494" marR="0" lvl="0" indent="0" algn="l" rtl="0">
              <a:lnSpc>
                <a:spcPct val="86083"/>
              </a:lnSpc>
              <a:spcBef>
                <a:spcPts val="52"/>
              </a:spcBef>
              <a:spcAft>
                <a:spcPts val="0"/>
              </a:spcAft>
              <a:buNone/>
            </a:pPr>
            <a:endParaRPr sz="1200">
              <a:solidFill>
                <a:schemeClr val="dk1"/>
              </a:solidFill>
              <a:latin typeface="Arial"/>
              <a:ea typeface="Arial"/>
              <a:cs typeface="Arial"/>
              <a:sym typeface="Arial"/>
            </a:endParaRPr>
          </a:p>
        </p:txBody>
      </p:sp>
      <p:sp>
        <p:nvSpPr>
          <p:cNvPr id="241" name="Shape 241"/>
          <p:cNvSpPr txBox="1"/>
          <p:nvPr/>
        </p:nvSpPr>
        <p:spPr>
          <a:xfrm>
            <a:off x="1028666" y="1635999"/>
            <a:ext cx="2003660" cy="173988"/>
          </a:xfrm>
          <a:prstGeom prst="rect">
            <a:avLst/>
          </a:prstGeom>
          <a:noFill/>
          <a:ln>
            <a:noFill/>
          </a:ln>
        </p:spPr>
        <p:txBody>
          <a:bodyPr spcFirstLastPara="1" wrap="square" lIns="0" tIns="0" rIns="0" bIns="0" anchor="t" anchorCtr="0">
            <a:noAutofit/>
          </a:bodyPr>
          <a:lstStyle/>
          <a:p>
            <a:pPr marL="6494" marR="0" lvl="0" indent="0" algn="l" rtl="0">
              <a:lnSpc>
                <a:spcPct val="49611"/>
              </a:lnSpc>
              <a:spcBef>
                <a:spcPts val="0"/>
              </a:spcBef>
              <a:spcAft>
                <a:spcPts val="0"/>
              </a:spcAft>
              <a:buNone/>
            </a:pPr>
            <a:r>
              <a:rPr lang="es-ES" sz="1800" b="1" u="sng">
                <a:solidFill>
                  <a:srgbClr val="FF0000"/>
                </a:solidFill>
                <a:latin typeface="Arial"/>
                <a:ea typeface="Arial"/>
                <a:cs typeface="Arial"/>
                <a:sym typeface="Arial"/>
              </a:rPr>
              <a:t>INTRODUCCIÓN</a:t>
            </a:r>
            <a:endParaRPr/>
          </a:p>
        </p:txBody>
      </p:sp>
      <p:sp>
        <p:nvSpPr>
          <p:cNvPr id="242" name="Shape 242"/>
          <p:cNvSpPr txBox="1"/>
          <p:nvPr/>
        </p:nvSpPr>
        <p:spPr>
          <a:xfrm>
            <a:off x="552665" y="2165364"/>
            <a:ext cx="8211088" cy="3411141"/>
          </a:xfrm>
          <a:prstGeom prst="rect">
            <a:avLst/>
          </a:prstGeom>
          <a:noFill/>
          <a:ln>
            <a:noFill/>
          </a:ln>
        </p:spPr>
        <p:txBody>
          <a:bodyPr spcFirstLastPara="1" wrap="square" lIns="0" tIns="0" rIns="0" bIns="0" anchor="t" anchorCtr="0">
            <a:noAutofit/>
          </a:bodyPr>
          <a:lstStyle/>
          <a:p>
            <a:pPr marL="6494" marR="2006" lvl="0" indent="0" algn="just" rtl="0">
              <a:lnSpc>
                <a:spcPct val="37944"/>
              </a:lnSpc>
              <a:spcBef>
                <a:spcPts val="0"/>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r>
              <a:rPr lang="es-ES" sz="1800">
                <a:solidFill>
                  <a:schemeClr val="dk1"/>
                </a:solidFill>
                <a:latin typeface="Arial"/>
                <a:ea typeface="Arial"/>
                <a:cs typeface="Arial"/>
                <a:sym typeface="Arial"/>
              </a:rPr>
              <a:t>Artículo 14° Ley Marco y Artículo 6° del respectivo reglamento, dispone que será </a:t>
            </a: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r>
              <a:rPr lang="es-ES" sz="1800">
                <a:solidFill>
                  <a:schemeClr val="dk1"/>
                </a:solidFill>
                <a:latin typeface="Arial"/>
                <a:ea typeface="Arial"/>
                <a:cs typeface="Arial"/>
                <a:sym typeface="Arial"/>
              </a:rPr>
              <a:t>la ANB quien determinará el estándar de entrenamiento mínimo para Bomberos </a:t>
            </a: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r>
              <a:rPr lang="es-ES" sz="1800">
                <a:solidFill>
                  <a:schemeClr val="dk1"/>
                </a:solidFill>
                <a:latin typeface="Arial"/>
                <a:ea typeface="Arial"/>
                <a:cs typeface="Arial"/>
                <a:sym typeface="Arial"/>
              </a:rPr>
              <a:t>de Chile.</a:t>
            </a:r>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r>
              <a:rPr lang="es-ES" sz="1800">
                <a:solidFill>
                  <a:schemeClr val="dk1"/>
                </a:solidFill>
                <a:latin typeface="Arial"/>
                <a:ea typeface="Arial"/>
                <a:cs typeface="Arial"/>
                <a:sym typeface="Arial"/>
              </a:rPr>
              <a:t>Basado en la Malla Curricular de la ANB. Niveles Inicial y Operativo.</a:t>
            </a:r>
            <a:endParaRPr sz="1800">
              <a:solidFill>
                <a:schemeClr val="dk1"/>
              </a:solidFill>
              <a:latin typeface="Arial"/>
              <a:ea typeface="Arial"/>
              <a:cs typeface="Arial"/>
              <a:sym typeface="Arial"/>
            </a:endParaRPr>
          </a:p>
          <a:p>
            <a:pPr marL="6494" marR="2006" lvl="0" indent="0" algn="just" rtl="0">
              <a:lnSpc>
                <a:spcPct val="37944"/>
              </a:lnSpc>
              <a:spcBef>
                <a:spcPts val="34"/>
              </a:spcBef>
              <a:spcAft>
                <a:spcPts val="0"/>
              </a:spcAft>
              <a:buNone/>
            </a:pPr>
            <a:endParaRPr sz="1800">
              <a:solidFill>
                <a:schemeClr val="dk1"/>
              </a:solidFill>
              <a:latin typeface="Arial"/>
              <a:ea typeface="Arial"/>
              <a:cs typeface="Arial"/>
              <a:sym typeface="Arial"/>
            </a:endParaRPr>
          </a:p>
          <a:p>
            <a:pPr marL="6494" marR="0" lvl="0" indent="0" algn="just" rtl="0">
              <a:lnSpc>
                <a:spcPct val="100041"/>
              </a:lnSpc>
              <a:spcBef>
                <a:spcPts val="435"/>
              </a:spcBef>
              <a:spcAft>
                <a:spcPts val="0"/>
              </a:spcAft>
              <a:buNone/>
            </a:pPr>
            <a:endParaRPr sz="1800">
              <a:solidFill>
                <a:schemeClr val="dk1"/>
              </a:solidFill>
              <a:latin typeface="Arial"/>
              <a:ea typeface="Arial"/>
              <a:cs typeface="Arial"/>
              <a:sym typeface="Arial"/>
            </a:endParaRPr>
          </a:p>
          <a:p>
            <a:pPr marL="6494" marR="0" lvl="0" indent="0" algn="just" rtl="0">
              <a:lnSpc>
                <a:spcPct val="100041"/>
              </a:lnSpc>
              <a:spcBef>
                <a:spcPts val="435"/>
              </a:spcBef>
              <a:spcAft>
                <a:spcPts val="0"/>
              </a:spcAft>
              <a:buNone/>
            </a:pPr>
            <a:r>
              <a:rPr lang="es-ES" sz="1800">
                <a:solidFill>
                  <a:schemeClr val="dk1"/>
                </a:solidFill>
                <a:latin typeface="Arial"/>
                <a:ea typeface="Arial"/>
                <a:cs typeface="Arial"/>
                <a:sym typeface="Arial"/>
              </a:rPr>
              <a:t>Aplica a todos los voluntarios que tengan menos de 20 años de servicio. </a:t>
            </a:r>
            <a:endParaRPr sz="1800">
              <a:solidFill>
                <a:schemeClr val="dk1"/>
              </a:solidFill>
              <a:latin typeface="Arial"/>
              <a:ea typeface="Arial"/>
              <a:cs typeface="Arial"/>
              <a:sym typeface="Arial"/>
            </a:endParaRPr>
          </a:p>
          <a:p>
            <a:pPr marL="6494" marR="0" lvl="0" indent="0" algn="just" rtl="0">
              <a:lnSpc>
                <a:spcPct val="100041"/>
              </a:lnSpc>
              <a:spcBef>
                <a:spcPts val="435"/>
              </a:spcBef>
              <a:spcAft>
                <a:spcPts val="0"/>
              </a:spcAft>
              <a:buNone/>
            </a:pPr>
            <a:endParaRPr sz="1800">
              <a:solidFill>
                <a:schemeClr val="dk1"/>
              </a:solidFill>
              <a:latin typeface="Arial"/>
              <a:ea typeface="Arial"/>
              <a:cs typeface="Arial"/>
              <a:sym typeface="Arial"/>
            </a:endParaRPr>
          </a:p>
          <a:p>
            <a:pPr marL="6494" marR="0" lvl="0" indent="0" algn="just" rtl="0">
              <a:lnSpc>
                <a:spcPct val="100041"/>
              </a:lnSpc>
              <a:spcBef>
                <a:spcPts val="435"/>
              </a:spcBef>
              <a:spcAft>
                <a:spcPts val="0"/>
              </a:spcAft>
              <a:buNone/>
            </a:pPr>
            <a:r>
              <a:rPr lang="es-ES" sz="1800">
                <a:solidFill>
                  <a:schemeClr val="dk1"/>
                </a:solidFill>
                <a:latin typeface="Arial"/>
                <a:ea typeface="Arial"/>
                <a:cs typeface="Arial"/>
                <a:sym typeface="Arial"/>
              </a:rPr>
              <a:t>Podrán eximirse quienes tengan más de 55 años de edad. </a:t>
            </a:r>
            <a:endParaRPr sz="1800">
              <a:solidFill>
                <a:schemeClr val="dk1"/>
              </a:solidFill>
              <a:latin typeface="Arial"/>
              <a:ea typeface="Arial"/>
              <a:cs typeface="Arial"/>
              <a:sym typeface="Arial"/>
            </a:endParaRPr>
          </a:p>
        </p:txBody>
      </p:sp>
      <p:sp>
        <p:nvSpPr>
          <p:cNvPr id="243" name="Shape 243"/>
          <p:cNvSpPr txBox="1"/>
          <p:nvPr/>
        </p:nvSpPr>
        <p:spPr>
          <a:xfrm>
            <a:off x="2679782" y="3539106"/>
            <a:ext cx="352544" cy="203113"/>
          </a:xfrm>
          <a:prstGeom prst="rect">
            <a:avLst/>
          </a:prstGeom>
          <a:noFill/>
          <a:ln>
            <a:noFill/>
          </a:ln>
        </p:spPr>
        <p:txBody>
          <a:bodyPr spcFirstLastPara="1" wrap="square" lIns="0" tIns="0" rIns="0" bIns="0" anchor="t" anchorCtr="0">
            <a:noAutofit/>
          </a:bodyPr>
          <a:lstStyle/>
          <a:p>
            <a:pPr marL="6494" marR="0" lvl="0" indent="0" algn="l" rtl="0">
              <a:lnSpc>
                <a:spcPct val="109196"/>
              </a:lnSpc>
              <a:spcBef>
                <a:spcPts val="0"/>
              </a:spcBef>
              <a:spcAft>
                <a:spcPts val="0"/>
              </a:spcAft>
              <a:buNone/>
            </a:pPr>
            <a:r>
              <a:rPr lang="es-ES" sz="946" b="1">
                <a:solidFill>
                  <a:srgbClr val="FFFFFF"/>
                </a:solidFill>
                <a:latin typeface="Arial"/>
                <a:ea typeface="Arial"/>
                <a:cs typeface="Arial"/>
                <a:sym typeface="Arial"/>
              </a:rPr>
              <a:t>2</a:t>
            </a:r>
            <a:endParaRPr sz="946">
              <a:solidFill>
                <a:schemeClr val="dk1"/>
              </a:solidFill>
              <a:latin typeface="Arial"/>
              <a:ea typeface="Arial"/>
              <a:cs typeface="Arial"/>
              <a:sym typeface="Arial"/>
            </a:endParaRPr>
          </a:p>
        </p:txBody>
      </p:sp>
      <p:sp>
        <p:nvSpPr>
          <p:cNvPr id="244" name="Shape 244"/>
          <p:cNvSpPr txBox="1"/>
          <p:nvPr/>
        </p:nvSpPr>
        <p:spPr>
          <a:xfrm>
            <a:off x="2679782" y="4446521"/>
            <a:ext cx="352544" cy="203113"/>
          </a:xfrm>
          <a:prstGeom prst="rect">
            <a:avLst/>
          </a:prstGeom>
          <a:noFill/>
          <a:ln>
            <a:noFill/>
          </a:ln>
        </p:spPr>
        <p:txBody>
          <a:bodyPr spcFirstLastPara="1" wrap="square" lIns="0" tIns="0" rIns="0" bIns="0" anchor="t" anchorCtr="0">
            <a:noAutofit/>
          </a:bodyPr>
          <a:lstStyle/>
          <a:p>
            <a:pPr marL="6494" marR="0" lvl="0" indent="0" algn="l" rtl="0">
              <a:lnSpc>
                <a:spcPct val="109196"/>
              </a:lnSpc>
              <a:spcBef>
                <a:spcPts val="0"/>
              </a:spcBef>
              <a:spcAft>
                <a:spcPts val="0"/>
              </a:spcAft>
              <a:buNone/>
            </a:pPr>
            <a:r>
              <a:rPr lang="es-ES" sz="946" b="1">
                <a:solidFill>
                  <a:srgbClr val="FFFFFF"/>
                </a:solidFill>
                <a:latin typeface="Arial"/>
                <a:ea typeface="Arial"/>
                <a:cs typeface="Arial"/>
                <a:sym typeface="Arial"/>
              </a:rPr>
              <a:t>3</a:t>
            </a:r>
            <a:endParaRPr sz="946">
              <a:solidFill>
                <a:schemeClr val="dk1"/>
              </a:solidFill>
              <a:latin typeface="Arial"/>
              <a:ea typeface="Arial"/>
              <a:cs typeface="Arial"/>
              <a:sym typeface="Arial"/>
            </a:endParaRPr>
          </a:p>
        </p:txBody>
      </p:sp>
      <p:sp>
        <p:nvSpPr>
          <p:cNvPr id="245" name="Shape 245"/>
          <p:cNvSpPr txBox="1"/>
          <p:nvPr/>
        </p:nvSpPr>
        <p:spPr>
          <a:xfrm>
            <a:off x="3899305" y="5740605"/>
            <a:ext cx="209855" cy="117601"/>
          </a:xfrm>
          <a:prstGeom prst="rect">
            <a:avLst/>
          </a:prstGeom>
          <a:noFill/>
          <a:ln>
            <a:noFill/>
          </a:ln>
        </p:spPr>
        <p:txBody>
          <a:bodyPr spcFirstLastPara="1" wrap="square" lIns="0" tIns="0" rIns="0" bIns="0" anchor="t" anchorCtr="0">
            <a:noAutofit/>
          </a:bodyPr>
          <a:lstStyle/>
          <a:p>
            <a:pPr marL="6494" marR="0" lvl="0" indent="0" algn="l" rtl="0">
              <a:lnSpc>
                <a:spcPct val="112890"/>
              </a:lnSpc>
              <a:spcBef>
                <a:spcPts val="0"/>
              </a:spcBef>
              <a:spcAft>
                <a:spcPts val="0"/>
              </a:spcAft>
              <a:buNone/>
            </a:pPr>
            <a:r>
              <a:rPr lang="es-ES" sz="512" b="1">
                <a:solidFill>
                  <a:schemeClr val="dk1"/>
                </a:solidFill>
                <a:latin typeface="Arial"/>
                <a:ea typeface="Arial"/>
                <a:cs typeface="Arial"/>
                <a:sym typeface="Arial"/>
              </a:rPr>
              <a:t>2</a:t>
            </a:r>
            <a:endParaRPr sz="512">
              <a:solidFill>
                <a:schemeClr val="dk1"/>
              </a:solidFill>
              <a:latin typeface="Arial"/>
              <a:ea typeface="Arial"/>
              <a:cs typeface="Arial"/>
              <a:sym typeface="Arial"/>
            </a:endParaRPr>
          </a:p>
        </p:txBody>
      </p:sp>
      <p:pic>
        <p:nvPicPr>
          <p:cNvPr id="246" name="Shape 246"/>
          <p:cNvPicPr preferRelativeResize="0"/>
          <p:nvPr/>
        </p:nvPicPr>
        <p:blipFill rotWithShape="1">
          <a:blip r:embed="rId3">
            <a:alphaModFix/>
          </a:blip>
          <a:srcRect/>
          <a:stretch/>
        </p:blipFill>
        <p:spPr>
          <a:xfrm>
            <a:off x="370204" y="1409280"/>
            <a:ext cx="618905" cy="5919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p:nvPr/>
        </p:nvSpPr>
        <p:spPr>
          <a:xfrm>
            <a:off x="983020" y="1599015"/>
            <a:ext cx="1873034" cy="176402"/>
          </a:xfrm>
          <a:prstGeom prst="rect">
            <a:avLst/>
          </a:prstGeom>
          <a:noFill/>
          <a:ln>
            <a:noFill/>
          </a:ln>
        </p:spPr>
        <p:txBody>
          <a:bodyPr spcFirstLastPara="1" wrap="square" lIns="0" tIns="0" rIns="0" bIns="0" anchor="t" anchorCtr="0">
            <a:noAutofit/>
          </a:bodyPr>
          <a:lstStyle/>
          <a:p>
            <a:pPr marL="6494" marR="0" lvl="0" indent="0" algn="l" rtl="0">
              <a:lnSpc>
                <a:spcPct val="49611"/>
              </a:lnSpc>
              <a:spcBef>
                <a:spcPts val="0"/>
              </a:spcBef>
              <a:spcAft>
                <a:spcPts val="0"/>
              </a:spcAft>
              <a:buNone/>
            </a:pPr>
            <a:r>
              <a:rPr lang="es-ES" sz="1800" b="1" u="sng">
                <a:solidFill>
                  <a:srgbClr val="FF0000"/>
                </a:solidFill>
                <a:latin typeface="Arial"/>
                <a:ea typeface="Arial"/>
                <a:cs typeface="Arial"/>
                <a:sym typeface="Arial"/>
              </a:rPr>
              <a:t>OBJETIVO</a:t>
            </a:r>
            <a:endParaRPr/>
          </a:p>
        </p:txBody>
      </p:sp>
      <p:sp>
        <p:nvSpPr>
          <p:cNvPr id="252" name="Shape 252"/>
          <p:cNvSpPr txBox="1"/>
          <p:nvPr/>
        </p:nvSpPr>
        <p:spPr>
          <a:xfrm>
            <a:off x="2679782" y="4446521"/>
            <a:ext cx="352544" cy="203113"/>
          </a:xfrm>
          <a:prstGeom prst="rect">
            <a:avLst/>
          </a:prstGeom>
          <a:noFill/>
          <a:ln>
            <a:noFill/>
          </a:ln>
        </p:spPr>
        <p:txBody>
          <a:bodyPr spcFirstLastPara="1" wrap="square" lIns="0" tIns="0" rIns="0" bIns="0" anchor="t" anchorCtr="0">
            <a:noAutofit/>
          </a:bodyPr>
          <a:lstStyle/>
          <a:p>
            <a:pPr marL="6494" marR="0" lvl="0" indent="0" algn="l" rtl="0">
              <a:lnSpc>
                <a:spcPct val="109196"/>
              </a:lnSpc>
              <a:spcBef>
                <a:spcPts val="0"/>
              </a:spcBef>
              <a:spcAft>
                <a:spcPts val="0"/>
              </a:spcAft>
              <a:buNone/>
            </a:pPr>
            <a:r>
              <a:rPr lang="es-ES" sz="946" b="1">
                <a:solidFill>
                  <a:srgbClr val="FFFFFF"/>
                </a:solidFill>
                <a:latin typeface="Arial"/>
                <a:ea typeface="Arial"/>
                <a:cs typeface="Arial"/>
                <a:sym typeface="Arial"/>
              </a:rPr>
              <a:t>3</a:t>
            </a:r>
            <a:endParaRPr sz="946">
              <a:solidFill>
                <a:schemeClr val="dk1"/>
              </a:solidFill>
              <a:latin typeface="Arial"/>
              <a:ea typeface="Arial"/>
              <a:cs typeface="Arial"/>
              <a:sym typeface="Arial"/>
            </a:endParaRPr>
          </a:p>
        </p:txBody>
      </p:sp>
      <p:sp>
        <p:nvSpPr>
          <p:cNvPr id="253" name="Shape 253"/>
          <p:cNvSpPr txBox="1"/>
          <p:nvPr/>
        </p:nvSpPr>
        <p:spPr>
          <a:xfrm>
            <a:off x="4696582" y="4241316"/>
            <a:ext cx="4088684" cy="1188540"/>
          </a:xfrm>
          <a:prstGeom prst="rect">
            <a:avLst/>
          </a:prstGeom>
          <a:noFill/>
          <a:ln>
            <a:noFill/>
          </a:ln>
        </p:spPr>
        <p:txBody>
          <a:bodyPr spcFirstLastPara="1" wrap="square" lIns="0" tIns="0" rIns="0" bIns="0" anchor="t" anchorCtr="0">
            <a:noAutofit/>
          </a:bodyPr>
          <a:lstStyle/>
          <a:p>
            <a:pPr marL="6494" marR="0" lvl="0" indent="0" algn="ctr" rtl="0">
              <a:lnSpc>
                <a:spcPct val="74416"/>
              </a:lnSpc>
              <a:spcBef>
                <a:spcPts val="0"/>
              </a:spcBef>
              <a:spcAft>
                <a:spcPts val="0"/>
              </a:spcAft>
              <a:buNone/>
            </a:pPr>
            <a:r>
              <a:rPr lang="es-ES" sz="1200" b="1">
                <a:solidFill>
                  <a:srgbClr val="FF0000"/>
                </a:solidFill>
                <a:latin typeface="Arial"/>
                <a:ea typeface="Arial"/>
                <a:cs typeface="Arial"/>
                <a:sym typeface="Arial"/>
              </a:rPr>
              <a:t>Periodo de entrenamiento sugerido</a:t>
            </a:r>
            <a:endParaRPr/>
          </a:p>
          <a:p>
            <a:pPr marL="6494" marR="0" lvl="0" indent="0" algn="ctr" rtl="0">
              <a:lnSpc>
                <a:spcPct val="74416"/>
              </a:lnSpc>
              <a:spcBef>
                <a:spcPts val="44"/>
              </a:spcBef>
              <a:spcAft>
                <a:spcPts val="0"/>
              </a:spcAft>
              <a:buNone/>
            </a:pPr>
            <a:endParaRPr sz="1200" b="1">
              <a:solidFill>
                <a:srgbClr val="FF0000"/>
              </a:solidFill>
              <a:latin typeface="Arial"/>
              <a:ea typeface="Arial"/>
              <a:cs typeface="Arial"/>
              <a:sym typeface="Arial"/>
            </a:endParaRPr>
          </a:p>
          <a:p>
            <a:pPr marL="6494" marR="0" lvl="0" indent="0" algn="ctr" rtl="0">
              <a:lnSpc>
                <a:spcPct val="74416"/>
              </a:lnSpc>
              <a:spcBef>
                <a:spcPts val="44"/>
              </a:spcBef>
              <a:spcAft>
                <a:spcPts val="0"/>
              </a:spcAft>
              <a:buNone/>
            </a:pPr>
            <a:endParaRPr sz="1200" b="1">
              <a:solidFill>
                <a:srgbClr val="FF0000"/>
              </a:solidFill>
              <a:latin typeface="Arial"/>
              <a:ea typeface="Arial"/>
              <a:cs typeface="Arial"/>
              <a:sym typeface="Arial"/>
            </a:endParaRPr>
          </a:p>
          <a:p>
            <a:pPr marL="6494" marR="0" lvl="0" indent="0" algn="ctr" rtl="0">
              <a:lnSpc>
                <a:spcPct val="74416"/>
              </a:lnSpc>
              <a:spcBef>
                <a:spcPts val="44"/>
              </a:spcBef>
              <a:spcAft>
                <a:spcPts val="0"/>
              </a:spcAft>
              <a:buNone/>
            </a:pPr>
            <a:endParaRPr sz="1200" b="1">
              <a:solidFill>
                <a:srgbClr val="FF0000"/>
              </a:solidFill>
              <a:latin typeface="Arial"/>
              <a:ea typeface="Arial"/>
              <a:cs typeface="Arial"/>
              <a:sym typeface="Arial"/>
            </a:endParaRPr>
          </a:p>
          <a:p>
            <a:pPr marL="6494" marR="0" lvl="0" indent="0" algn="ctr" rtl="0">
              <a:lnSpc>
                <a:spcPct val="37208"/>
              </a:lnSpc>
              <a:spcBef>
                <a:spcPts val="44"/>
              </a:spcBef>
              <a:spcAft>
                <a:spcPts val="0"/>
              </a:spcAft>
              <a:buNone/>
            </a:pPr>
            <a:r>
              <a:rPr lang="es-ES" sz="2400" b="1">
                <a:solidFill>
                  <a:srgbClr val="FF0000"/>
                </a:solidFill>
                <a:latin typeface="Arial"/>
                <a:ea typeface="Arial"/>
                <a:cs typeface="Arial"/>
                <a:sym typeface="Arial"/>
              </a:rPr>
              <a:t> Marzo a Diciembre </a:t>
            </a:r>
            <a:endParaRPr sz="2400" b="1">
              <a:solidFill>
                <a:srgbClr val="FF0000"/>
              </a:solidFill>
              <a:latin typeface="Arial"/>
              <a:ea typeface="Arial"/>
              <a:cs typeface="Arial"/>
              <a:sym typeface="Arial"/>
            </a:endParaRPr>
          </a:p>
        </p:txBody>
      </p:sp>
      <p:pic>
        <p:nvPicPr>
          <p:cNvPr id="254" name="Shape 254"/>
          <p:cNvPicPr preferRelativeResize="0"/>
          <p:nvPr/>
        </p:nvPicPr>
        <p:blipFill rotWithShape="1">
          <a:blip r:embed="rId3">
            <a:alphaModFix/>
          </a:blip>
          <a:srcRect/>
          <a:stretch/>
        </p:blipFill>
        <p:spPr>
          <a:xfrm>
            <a:off x="3411320" y="3335282"/>
            <a:ext cx="1894606" cy="3183119"/>
          </a:xfrm>
          <a:prstGeom prst="rect">
            <a:avLst/>
          </a:prstGeom>
          <a:noFill/>
          <a:ln>
            <a:noFill/>
          </a:ln>
        </p:spPr>
      </p:pic>
      <p:pic>
        <p:nvPicPr>
          <p:cNvPr id="255" name="Shape 255"/>
          <p:cNvPicPr preferRelativeResize="0"/>
          <p:nvPr/>
        </p:nvPicPr>
        <p:blipFill rotWithShape="1">
          <a:blip r:embed="rId4">
            <a:alphaModFix/>
          </a:blip>
          <a:srcRect/>
          <a:stretch/>
        </p:blipFill>
        <p:spPr>
          <a:xfrm>
            <a:off x="375574" y="1420073"/>
            <a:ext cx="586331" cy="454125"/>
          </a:xfrm>
          <a:prstGeom prst="rect">
            <a:avLst/>
          </a:prstGeom>
          <a:noFill/>
          <a:ln>
            <a:noFill/>
          </a:ln>
        </p:spPr>
      </p:pic>
      <p:sp>
        <p:nvSpPr>
          <p:cNvPr id="256" name="Shape 256"/>
          <p:cNvSpPr txBox="1"/>
          <p:nvPr/>
        </p:nvSpPr>
        <p:spPr>
          <a:xfrm>
            <a:off x="668740" y="2047164"/>
            <a:ext cx="756086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Mantener un adecuado nivel de respuesta en los actos de servicio por parte de Bomberos, lográndolo a partir del entrenamiento periódico, sistemático, con objetivos definidos y procedimientos que garanticen una correcta mantención de conocimientos.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
                                            <p:txEl>
                                              <p:pRg st="0" end="0"/>
                                            </p:txEl>
                                          </p:spTgt>
                                        </p:tgtEl>
                                        <p:attrNameLst>
                                          <p:attrName>style.visibility</p:attrName>
                                        </p:attrNameLst>
                                      </p:cBhvr>
                                      <p:to>
                                        <p:strVal val="visible"/>
                                      </p:to>
                                    </p:set>
                                    <p:animEffect transition="in" filter="fade">
                                      <p:cBhvr>
                                        <p:cTn id="12" dur="500"/>
                                        <p:tgtEl>
                                          <p:spTgt spid="2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3"/>
                                        </p:tgtEl>
                                        <p:attrNameLst>
                                          <p:attrName>style.visibility</p:attrName>
                                        </p:attrNameLst>
                                      </p:cBhvr>
                                      <p:to>
                                        <p:strVal val="visible"/>
                                      </p:to>
                                    </p:set>
                                    <p:anim calcmode="lin" valueType="num">
                                      <p:cBhvr additive="base">
                                        <p:cTn id="17" dur="500"/>
                                        <p:tgtEl>
                                          <p:spTgt spid="253"/>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52"/>
                                        </p:tgtEl>
                                        <p:attrNameLst>
                                          <p:attrName>style.visibility</p:attrName>
                                        </p:attrNameLst>
                                      </p:cBhvr>
                                      <p:to>
                                        <p:strVal val="visible"/>
                                      </p:to>
                                    </p:set>
                                    <p:anim calcmode="lin" valueType="num">
                                      <p:cBhvr additive="base">
                                        <p:cTn id="20" dur="500"/>
                                        <p:tgtEl>
                                          <p:spTgt spid="252"/>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4"/>
                                        </p:tgtEl>
                                        <p:attrNameLst>
                                          <p:attrName>style.visibility</p:attrName>
                                        </p:attrNameLst>
                                      </p:cBhvr>
                                      <p:to>
                                        <p:strVal val="visible"/>
                                      </p:to>
                                    </p:set>
                                    <p:anim calcmode="lin" valueType="num">
                                      <p:cBhvr additive="base">
                                        <p:cTn id="23" dur="500"/>
                                        <p:tgtEl>
                                          <p:spTgt spid="2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618595" y="1452017"/>
            <a:ext cx="4244454" cy="5526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1800"/>
              <a:buFont typeface="Calibri"/>
              <a:buNone/>
            </a:pPr>
            <a:r>
              <a:rPr lang="es-ES" sz="1800" b="1" i="0" u="sng" strike="noStrike" cap="none">
                <a:solidFill>
                  <a:srgbClr val="FF0000"/>
                </a:solidFill>
                <a:latin typeface="Calibri"/>
                <a:ea typeface="Calibri"/>
                <a:cs typeface="Calibri"/>
                <a:sym typeface="Calibri"/>
              </a:rPr>
              <a:t>PERIODO DE ENTRENAMIENTO</a:t>
            </a:r>
            <a:endParaRPr sz="1800" b="1" i="0" u="sng" strike="noStrike" cap="none">
              <a:solidFill>
                <a:srgbClr val="FF0000"/>
              </a:solidFill>
              <a:latin typeface="Calibri"/>
              <a:ea typeface="Calibri"/>
              <a:cs typeface="Calibri"/>
              <a:sym typeface="Calibri"/>
            </a:endParaRPr>
          </a:p>
        </p:txBody>
      </p:sp>
      <p:pic>
        <p:nvPicPr>
          <p:cNvPr id="262" name="Shape 262"/>
          <p:cNvPicPr preferRelativeResize="0">
            <a:picLocks noGrp="1"/>
          </p:cNvPicPr>
          <p:nvPr>
            <p:ph type="body" idx="1"/>
          </p:nvPr>
        </p:nvPicPr>
        <p:blipFill rotWithShape="1">
          <a:blip r:embed="rId3">
            <a:alphaModFix/>
          </a:blip>
          <a:srcRect/>
          <a:stretch/>
        </p:blipFill>
        <p:spPr>
          <a:xfrm>
            <a:off x="618595" y="1431493"/>
            <a:ext cx="618905" cy="429797"/>
          </a:xfrm>
          <a:prstGeom prst="rect">
            <a:avLst/>
          </a:prstGeom>
          <a:noFill/>
          <a:ln>
            <a:noFill/>
          </a:ln>
        </p:spPr>
      </p:pic>
      <p:sp>
        <p:nvSpPr>
          <p:cNvPr id="263" name="Shape 263"/>
          <p:cNvSpPr txBox="1"/>
          <p:nvPr/>
        </p:nvSpPr>
        <p:spPr>
          <a:xfrm>
            <a:off x="750627" y="2320120"/>
            <a:ext cx="7629098" cy="258532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Marzo a diciembre, exigencia de cumplimiento mínimo.</a:t>
            </a:r>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Ejercicios o academias según Anexo N°1.  </a:t>
            </a:r>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Independiente de la exigencia mínima, los Cuerpos podrán realizar dicha planificación de manera flexible conforme lo estimen conveniente en un plazo inferior al mínimo establecido, con la única finalidad de que éstas prácticas no interfieran en el correcto desarrollo de sus operaciones internas.</a:t>
            </a:r>
            <a:endParaRPr/>
          </a:p>
        </p:txBody>
      </p:sp>
      <p:sp>
        <p:nvSpPr>
          <p:cNvPr id="264" name="Shape 264"/>
          <p:cNvSpPr/>
          <p:nvPr/>
        </p:nvSpPr>
        <p:spPr>
          <a:xfrm>
            <a:off x="1531960" y="5050686"/>
            <a:ext cx="5547816" cy="1015663"/>
          </a:xfrm>
          <a:prstGeom prst="rect">
            <a:avLst/>
          </a:prstGeom>
          <a:solidFill>
            <a:schemeClr val="accent1"/>
          </a:solidFill>
          <a:ln w="25400" cap="flat" cmpd="sng">
            <a:solidFill>
              <a:srgbClr val="395E89"/>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000" b="1">
                <a:solidFill>
                  <a:schemeClr val="lt1"/>
                </a:solidFill>
                <a:latin typeface="Calibri"/>
                <a:ea typeface="Calibri"/>
                <a:cs typeface="Calibri"/>
                <a:sym typeface="Calibri"/>
              </a:rPr>
              <a:t>La planificación debe ser realizada cuidando de no dejar pendiente ninguno de los entrenamientos para el año siguiente.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3">
                                            <p:txEl>
                                              <p:pRg st="0" end="0"/>
                                            </p:txEl>
                                          </p:spTgt>
                                        </p:tgtEl>
                                        <p:attrNameLst>
                                          <p:attrName>style.visibility</p:attrName>
                                        </p:attrNameLst>
                                      </p:cBhvr>
                                      <p:to>
                                        <p:strVal val="visible"/>
                                      </p:to>
                                    </p:set>
                                    <p:animEffect transition="in" filter="fade">
                                      <p:cBhvr>
                                        <p:cTn id="12" dur="1000"/>
                                        <p:tgtEl>
                                          <p:spTgt spid="2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xEl>
                                              <p:pRg st="1" end="1"/>
                                            </p:txEl>
                                          </p:spTgt>
                                        </p:tgtEl>
                                        <p:attrNameLst>
                                          <p:attrName>style.visibility</p:attrName>
                                        </p:attrNameLst>
                                      </p:cBhvr>
                                      <p:to>
                                        <p:strVal val="visible"/>
                                      </p:to>
                                    </p:set>
                                    <p:animEffect transition="in" filter="fade">
                                      <p:cBhvr>
                                        <p:cTn id="17" dur="1000"/>
                                        <p:tgtEl>
                                          <p:spTgt spid="2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3">
                                            <p:txEl>
                                              <p:pRg st="2" end="2"/>
                                            </p:txEl>
                                          </p:spTgt>
                                        </p:tgtEl>
                                        <p:attrNameLst>
                                          <p:attrName>style.visibility</p:attrName>
                                        </p:attrNameLst>
                                      </p:cBhvr>
                                      <p:to>
                                        <p:strVal val="visible"/>
                                      </p:to>
                                    </p:set>
                                    <p:animEffect transition="in" filter="fade">
                                      <p:cBhvr>
                                        <p:cTn id="22" dur="1000"/>
                                        <p:tgtEl>
                                          <p:spTgt spid="26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3">
                                            <p:txEl>
                                              <p:pRg st="3" end="3"/>
                                            </p:txEl>
                                          </p:spTgt>
                                        </p:tgtEl>
                                        <p:attrNameLst>
                                          <p:attrName>style.visibility</p:attrName>
                                        </p:attrNameLst>
                                      </p:cBhvr>
                                      <p:to>
                                        <p:strVal val="visible"/>
                                      </p:to>
                                    </p:set>
                                    <p:animEffect transition="in" filter="fade">
                                      <p:cBhvr>
                                        <p:cTn id="27" dur="1000"/>
                                        <p:tgtEl>
                                          <p:spTgt spid="26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3">
                                            <p:txEl>
                                              <p:pRg st="4" end="4"/>
                                            </p:txEl>
                                          </p:spTgt>
                                        </p:tgtEl>
                                        <p:attrNameLst>
                                          <p:attrName>style.visibility</p:attrName>
                                        </p:attrNameLst>
                                      </p:cBhvr>
                                      <p:to>
                                        <p:strVal val="visible"/>
                                      </p:to>
                                    </p:set>
                                    <p:animEffect transition="in" filter="fade">
                                      <p:cBhvr>
                                        <p:cTn id="32" dur="1000"/>
                                        <p:tgtEl>
                                          <p:spTgt spid="26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64"/>
                                        </p:tgtEl>
                                        <p:attrNameLst>
                                          <p:attrName>style.visibility</p:attrName>
                                        </p:attrNameLst>
                                      </p:cBhvr>
                                      <p:to>
                                        <p:strVal val="visible"/>
                                      </p:to>
                                    </p:set>
                                    <p:anim calcmode="lin" valueType="num">
                                      <p:cBhvr additive="base">
                                        <p:cTn id="37" dur="500"/>
                                        <p:tgtEl>
                                          <p:spTgt spid="264"/>
                                        </p:tgtEl>
                                        <p:attrNameLst>
                                          <p:attrName>ppt_w</p:attrName>
                                        </p:attrNameLst>
                                      </p:cBhvr>
                                      <p:tavLst>
                                        <p:tav tm="0">
                                          <p:val>
                                            <p:strVal val="0"/>
                                          </p:val>
                                        </p:tav>
                                        <p:tav tm="100000">
                                          <p:val>
                                            <p:strVal val="#ppt_w"/>
                                          </p:val>
                                        </p:tav>
                                      </p:tavLst>
                                    </p:anim>
                                    <p:anim calcmode="lin" valueType="num">
                                      <p:cBhvr additive="base">
                                        <p:cTn id="38" dur="500"/>
                                        <p:tgtEl>
                                          <p:spTgt spid="2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4034387" y="1030525"/>
            <a:ext cx="1583753" cy="68190"/>
          </a:xfrm>
          <a:prstGeom prst="rect">
            <a:avLst/>
          </a:prstGeom>
          <a:noFill/>
          <a:ln>
            <a:noFill/>
          </a:ln>
        </p:spPr>
        <p:txBody>
          <a:bodyPr spcFirstLastPara="1" wrap="square" lIns="0" tIns="0" rIns="0" bIns="0" anchor="t" anchorCtr="0">
            <a:noAutofit/>
          </a:bodyPr>
          <a:lstStyle/>
          <a:p>
            <a:pPr marL="6494" marR="0" lvl="0" indent="0" algn="l" rtl="0">
              <a:lnSpc>
                <a:spcPct val="114712"/>
              </a:lnSpc>
              <a:spcBef>
                <a:spcPts val="0"/>
              </a:spcBef>
              <a:spcAft>
                <a:spcPts val="0"/>
              </a:spcAft>
              <a:buNone/>
            </a:pPr>
            <a:r>
              <a:rPr lang="es-ES" sz="435">
                <a:solidFill>
                  <a:srgbClr val="FFFFFF"/>
                </a:solidFill>
                <a:latin typeface="Arial"/>
                <a:ea typeface="Arial"/>
                <a:cs typeface="Arial"/>
                <a:sym typeface="Arial"/>
              </a:rPr>
              <a:t>Procedimiento “Entrenamiento Estándar para Bomberos de Chile”</a:t>
            </a:r>
            <a:endParaRPr sz="435">
              <a:solidFill>
                <a:schemeClr val="dk1"/>
              </a:solidFill>
              <a:latin typeface="Arial"/>
              <a:ea typeface="Arial"/>
              <a:cs typeface="Arial"/>
              <a:sym typeface="Arial"/>
            </a:endParaRPr>
          </a:p>
        </p:txBody>
      </p:sp>
      <p:sp>
        <p:nvSpPr>
          <p:cNvPr id="270" name="Shape 270"/>
          <p:cNvSpPr txBox="1"/>
          <p:nvPr/>
        </p:nvSpPr>
        <p:spPr>
          <a:xfrm>
            <a:off x="1196556" y="1542573"/>
            <a:ext cx="6005146" cy="242166"/>
          </a:xfrm>
          <a:prstGeom prst="rect">
            <a:avLst/>
          </a:prstGeom>
          <a:noFill/>
          <a:ln>
            <a:noFill/>
          </a:ln>
        </p:spPr>
        <p:txBody>
          <a:bodyPr spcFirstLastPara="1" wrap="square" lIns="0" tIns="0" rIns="0" bIns="0" anchor="t" anchorCtr="0">
            <a:noAutofit/>
          </a:bodyPr>
          <a:lstStyle/>
          <a:p>
            <a:pPr marL="6494" marR="0" lvl="0" indent="0" algn="l" rtl="0">
              <a:lnSpc>
                <a:spcPct val="49611"/>
              </a:lnSpc>
              <a:spcBef>
                <a:spcPts val="0"/>
              </a:spcBef>
              <a:spcAft>
                <a:spcPts val="0"/>
              </a:spcAft>
              <a:buNone/>
            </a:pPr>
            <a:r>
              <a:rPr lang="es-ES" sz="1800" b="1" u="sng">
                <a:solidFill>
                  <a:srgbClr val="FF0000"/>
                </a:solidFill>
                <a:latin typeface="Arial"/>
                <a:ea typeface="Arial"/>
                <a:cs typeface="Arial"/>
                <a:sym typeface="Arial"/>
              </a:rPr>
              <a:t>CARACTERÍSTICAS DEL ENTRENAMIENTO</a:t>
            </a:r>
            <a:endParaRPr/>
          </a:p>
        </p:txBody>
      </p:sp>
      <p:sp>
        <p:nvSpPr>
          <p:cNvPr id="271" name="Shape 271"/>
          <p:cNvSpPr txBox="1"/>
          <p:nvPr/>
        </p:nvSpPr>
        <p:spPr>
          <a:xfrm>
            <a:off x="304799" y="2320523"/>
            <a:ext cx="8464063" cy="2087703"/>
          </a:xfrm>
          <a:prstGeom prst="rect">
            <a:avLst/>
          </a:prstGeom>
          <a:noFill/>
          <a:ln>
            <a:noFill/>
          </a:ln>
        </p:spPr>
        <p:txBody>
          <a:bodyPr spcFirstLastPara="1" wrap="square" lIns="0" tIns="0" rIns="0" bIns="0" anchor="t" anchorCtr="0">
            <a:noAutofit/>
          </a:bodyPr>
          <a:lstStyle/>
          <a:p>
            <a:pPr marL="6494" marR="2472" lvl="0" indent="0" algn="just" rtl="0">
              <a:lnSpc>
                <a:spcPct val="37944"/>
              </a:lnSpc>
              <a:spcBef>
                <a:spcPts val="0"/>
              </a:spcBef>
              <a:spcAft>
                <a:spcPts val="0"/>
              </a:spcAft>
              <a:buNone/>
            </a:pPr>
            <a:r>
              <a:rPr lang="es-ES" sz="1800">
                <a:solidFill>
                  <a:schemeClr val="dk1"/>
                </a:solidFill>
                <a:latin typeface="Arial"/>
                <a:ea typeface="Arial"/>
                <a:cs typeface="Arial"/>
                <a:sym typeface="Arial"/>
              </a:rPr>
              <a:t>El estándar de entrenamiento de Bomberos consta de 10 etapas prácticas.</a:t>
            </a:r>
            <a:endParaRPr/>
          </a:p>
          <a:p>
            <a:pPr marL="6494" marR="766" lvl="0" indent="0" algn="just" rtl="0">
              <a:lnSpc>
                <a:spcPct val="100041"/>
              </a:lnSpc>
              <a:spcBef>
                <a:spcPts val="0"/>
              </a:spcBef>
              <a:spcAft>
                <a:spcPts val="0"/>
              </a:spcAft>
              <a:buNone/>
            </a:pPr>
            <a:endParaRPr sz="1800">
              <a:solidFill>
                <a:schemeClr val="dk1"/>
              </a:solidFill>
              <a:latin typeface="Arial"/>
              <a:ea typeface="Arial"/>
              <a:cs typeface="Arial"/>
              <a:sym typeface="Arial"/>
            </a:endParaRPr>
          </a:p>
          <a:p>
            <a:pPr marL="6494" marR="766" lvl="0" indent="0" algn="just" rtl="0">
              <a:lnSpc>
                <a:spcPct val="100041"/>
              </a:lnSpc>
              <a:spcBef>
                <a:spcPts val="0"/>
              </a:spcBef>
              <a:spcAft>
                <a:spcPts val="0"/>
              </a:spcAft>
              <a:buNone/>
            </a:pPr>
            <a:r>
              <a:rPr lang="es-ES" sz="1800">
                <a:solidFill>
                  <a:schemeClr val="dk1"/>
                </a:solidFill>
                <a:latin typeface="Arial"/>
                <a:ea typeface="Arial"/>
                <a:cs typeface="Arial"/>
                <a:sym typeface="Arial"/>
              </a:rPr>
              <a:t>Cada práctica tiene una duración de 2 horas, las cuales deben ser presenciales y se desarrollan en los respectivos cuarteles de Bomberos.</a:t>
            </a:r>
            <a:endParaRPr sz="1800">
              <a:solidFill>
                <a:schemeClr val="dk1"/>
              </a:solidFill>
              <a:latin typeface="Arial"/>
              <a:ea typeface="Arial"/>
              <a:cs typeface="Arial"/>
              <a:sym typeface="Arial"/>
            </a:endParaRPr>
          </a:p>
          <a:p>
            <a:pPr marL="6494" marR="766" lvl="0" indent="0" algn="just" rtl="0">
              <a:lnSpc>
                <a:spcPct val="100041"/>
              </a:lnSpc>
              <a:spcBef>
                <a:spcPts val="0"/>
              </a:spcBef>
              <a:spcAft>
                <a:spcPts val="0"/>
              </a:spcAft>
              <a:buNone/>
            </a:pPr>
            <a:endParaRPr sz="1800">
              <a:solidFill>
                <a:schemeClr val="dk1"/>
              </a:solidFill>
              <a:latin typeface="Arial"/>
              <a:ea typeface="Arial"/>
              <a:cs typeface="Arial"/>
              <a:sym typeface="Arial"/>
            </a:endParaRPr>
          </a:p>
          <a:p>
            <a:pPr marL="6494" marR="1009" lvl="0" indent="0" algn="just" rtl="0">
              <a:lnSpc>
                <a:spcPct val="95825"/>
              </a:lnSpc>
              <a:spcBef>
                <a:spcPts val="435"/>
              </a:spcBef>
              <a:spcAft>
                <a:spcPts val="0"/>
              </a:spcAft>
              <a:buNone/>
            </a:pPr>
            <a:r>
              <a:rPr lang="es-ES" sz="1800">
                <a:solidFill>
                  <a:schemeClr val="dk1"/>
                </a:solidFill>
                <a:latin typeface="Arial"/>
                <a:ea typeface="Arial"/>
                <a:cs typeface="Arial"/>
                <a:sym typeface="Arial"/>
              </a:rPr>
              <a:t>Cada práctica será planificada en directa coherencia con las Guías de Autoinstrucción conforme se desprende en el siguiente detalle: </a:t>
            </a:r>
            <a:endParaRPr sz="614">
              <a:solidFill>
                <a:schemeClr val="dk1"/>
              </a:solidFill>
              <a:latin typeface="Arial"/>
              <a:ea typeface="Arial"/>
              <a:cs typeface="Arial"/>
              <a:sym typeface="Arial"/>
            </a:endParaRPr>
          </a:p>
        </p:txBody>
      </p:sp>
      <p:sp>
        <p:nvSpPr>
          <p:cNvPr id="272" name="Shape 272"/>
          <p:cNvSpPr txBox="1"/>
          <p:nvPr/>
        </p:nvSpPr>
        <p:spPr>
          <a:xfrm>
            <a:off x="3958796" y="5780274"/>
            <a:ext cx="58838" cy="77932"/>
          </a:xfrm>
          <a:prstGeom prst="rect">
            <a:avLst/>
          </a:prstGeom>
          <a:noFill/>
          <a:ln>
            <a:noFill/>
          </a:ln>
        </p:spPr>
        <p:txBody>
          <a:bodyPr spcFirstLastPara="1" wrap="square" lIns="0" tIns="0" rIns="0" bIns="0" anchor="t" anchorCtr="0">
            <a:noAutofit/>
          </a:bodyPr>
          <a:lstStyle/>
          <a:p>
            <a:pPr marL="6494" marR="0" lvl="0" indent="0" algn="l" rtl="0">
              <a:lnSpc>
                <a:spcPct val="112890"/>
              </a:lnSpc>
              <a:spcBef>
                <a:spcPts val="0"/>
              </a:spcBef>
              <a:spcAft>
                <a:spcPts val="0"/>
              </a:spcAft>
              <a:buNone/>
            </a:pPr>
            <a:r>
              <a:rPr lang="es-ES" sz="512" b="1">
                <a:solidFill>
                  <a:schemeClr val="dk1"/>
                </a:solidFill>
                <a:latin typeface="Arial"/>
                <a:ea typeface="Arial"/>
                <a:cs typeface="Arial"/>
                <a:sym typeface="Arial"/>
              </a:rPr>
              <a:t>3</a:t>
            </a:r>
            <a:endParaRPr sz="512">
              <a:solidFill>
                <a:schemeClr val="dk1"/>
              </a:solidFill>
              <a:latin typeface="Arial"/>
              <a:ea typeface="Arial"/>
              <a:cs typeface="Arial"/>
              <a:sym typeface="Arial"/>
            </a:endParaRPr>
          </a:p>
        </p:txBody>
      </p:sp>
      <p:pic>
        <p:nvPicPr>
          <p:cNvPr id="273" name="Shape 273"/>
          <p:cNvPicPr preferRelativeResize="0"/>
          <p:nvPr/>
        </p:nvPicPr>
        <p:blipFill rotWithShape="1">
          <a:blip r:embed="rId3">
            <a:alphaModFix/>
          </a:blip>
          <a:srcRect/>
          <a:stretch/>
        </p:blipFill>
        <p:spPr>
          <a:xfrm>
            <a:off x="3610067" y="4211895"/>
            <a:ext cx="1607344" cy="1607344"/>
          </a:xfrm>
          <a:prstGeom prst="rect">
            <a:avLst/>
          </a:prstGeom>
          <a:noFill/>
          <a:ln>
            <a:noFill/>
          </a:ln>
        </p:spPr>
      </p:pic>
      <p:pic>
        <p:nvPicPr>
          <p:cNvPr id="274" name="Shape 274"/>
          <p:cNvPicPr preferRelativeResize="0"/>
          <p:nvPr/>
        </p:nvPicPr>
        <p:blipFill rotWithShape="1">
          <a:blip r:embed="rId4">
            <a:alphaModFix/>
          </a:blip>
          <a:srcRect/>
          <a:stretch/>
        </p:blipFill>
        <p:spPr>
          <a:xfrm>
            <a:off x="577651" y="1284434"/>
            <a:ext cx="618905" cy="608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animEffect transition="in" filter="fade">
                                      <p:cBhvr>
                                        <p:cTn id="7" dur="500"/>
                                        <p:tgtEl>
                                          <p:spTgt spid="2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1">
                                            <p:txEl>
                                              <p:pRg st="0" end="0"/>
                                            </p:txEl>
                                          </p:spTgt>
                                        </p:tgtEl>
                                        <p:attrNameLst>
                                          <p:attrName>style.visibility</p:attrName>
                                        </p:attrNameLst>
                                      </p:cBhvr>
                                      <p:to>
                                        <p:strVal val="visible"/>
                                      </p:to>
                                    </p:set>
                                    <p:animEffect transition="in" filter="fade">
                                      <p:cBhvr>
                                        <p:cTn id="12" dur="1000"/>
                                        <p:tgtEl>
                                          <p:spTgt spid="2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xEl>
                                              <p:pRg st="1" end="1"/>
                                            </p:txEl>
                                          </p:spTgt>
                                        </p:tgtEl>
                                        <p:attrNameLst>
                                          <p:attrName>style.visibility</p:attrName>
                                        </p:attrNameLst>
                                      </p:cBhvr>
                                      <p:to>
                                        <p:strVal val="visible"/>
                                      </p:to>
                                    </p:set>
                                    <p:animEffect transition="in" filter="fade">
                                      <p:cBhvr>
                                        <p:cTn id="17" dur="1000"/>
                                        <p:tgtEl>
                                          <p:spTgt spid="2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1">
                                            <p:txEl>
                                              <p:pRg st="2" end="2"/>
                                            </p:txEl>
                                          </p:spTgt>
                                        </p:tgtEl>
                                        <p:attrNameLst>
                                          <p:attrName>style.visibility</p:attrName>
                                        </p:attrNameLst>
                                      </p:cBhvr>
                                      <p:to>
                                        <p:strVal val="visible"/>
                                      </p:to>
                                    </p:set>
                                    <p:animEffect transition="in" filter="fade">
                                      <p:cBhvr>
                                        <p:cTn id="22" dur="1000"/>
                                        <p:tgtEl>
                                          <p:spTgt spid="2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1">
                                            <p:txEl>
                                              <p:pRg st="3" end="3"/>
                                            </p:txEl>
                                          </p:spTgt>
                                        </p:tgtEl>
                                        <p:attrNameLst>
                                          <p:attrName>style.visibility</p:attrName>
                                        </p:attrNameLst>
                                      </p:cBhvr>
                                      <p:to>
                                        <p:strVal val="visible"/>
                                      </p:to>
                                    </p:set>
                                    <p:animEffect transition="in" filter="fade">
                                      <p:cBhvr>
                                        <p:cTn id="27" dur="1000"/>
                                        <p:tgtEl>
                                          <p:spTgt spid="2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1">
                                            <p:txEl>
                                              <p:pRg st="4" end="4"/>
                                            </p:txEl>
                                          </p:spTgt>
                                        </p:tgtEl>
                                        <p:attrNameLst>
                                          <p:attrName>style.visibility</p:attrName>
                                        </p:attrNameLst>
                                      </p:cBhvr>
                                      <p:to>
                                        <p:strVal val="visible"/>
                                      </p:to>
                                    </p:set>
                                    <p:animEffect transition="in" filter="fade">
                                      <p:cBhvr>
                                        <p:cTn id="32" dur="1000"/>
                                        <p:tgtEl>
                                          <p:spTgt spid="27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3"/>
                                        </p:tgtEl>
                                        <p:attrNameLst>
                                          <p:attrName>style.visibility</p:attrName>
                                        </p:attrNameLst>
                                      </p:cBhvr>
                                      <p:to>
                                        <p:strVal val="visible"/>
                                      </p:to>
                                    </p:set>
                                    <p:animEffect transition="in" filter="fade">
                                      <p:cBhvr>
                                        <p:cTn id="37" dur="5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p:nvPr/>
        </p:nvSpPr>
        <p:spPr>
          <a:xfrm>
            <a:off x="1518456" y="1148963"/>
            <a:ext cx="1442722" cy="302876"/>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280" name="Shape 280"/>
          <p:cNvSpPr txBox="1"/>
          <p:nvPr/>
        </p:nvSpPr>
        <p:spPr>
          <a:xfrm>
            <a:off x="3205599" y="1221141"/>
            <a:ext cx="3795667" cy="461396"/>
          </a:xfrm>
          <a:prstGeom prst="rect">
            <a:avLst/>
          </a:prstGeom>
          <a:noFill/>
          <a:ln>
            <a:noFill/>
          </a:ln>
        </p:spPr>
        <p:txBody>
          <a:bodyPr spcFirstLastPara="1" wrap="square" lIns="0" tIns="0" rIns="0" bIns="0" anchor="t" anchorCtr="0">
            <a:noAutofit/>
          </a:bodyPr>
          <a:lstStyle/>
          <a:p>
            <a:pPr marL="6494" marR="0" lvl="0" indent="0" algn="l" rtl="0">
              <a:lnSpc>
                <a:spcPct val="52222"/>
              </a:lnSpc>
              <a:spcBef>
                <a:spcPts val="0"/>
              </a:spcBef>
              <a:spcAft>
                <a:spcPts val="0"/>
              </a:spcAft>
              <a:buNone/>
            </a:pPr>
            <a:r>
              <a:rPr lang="es-ES" sz="1800" b="1" u="sng">
                <a:solidFill>
                  <a:srgbClr val="232E5C"/>
                </a:solidFill>
                <a:latin typeface="Arial"/>
                <a:ea typeface="Arial"/>
                <a:cs typeface="Arial"/>
                <a:sym typeface="Arial"/>
              </a:rPr>
              <a:t>Calendario de Entrenamiento</a:t>
            </a:r>
            <a:endParaRPr sz="1800" u="sng">
              <a:solidFill>
                <a:schemeClr val="dk1"/>
              </a:solidFill>
              <a:latin typeface="Arial"/>
              <a:ea typeface="Arial"/>
              <a:cs typeface="Arial"/>
              <a:sym typeface="Arial"/>
            </a:endParaRPr>
          </a:p>
        </p:txBody>
      </p:sp>
      <p:sp>
        <p:nvSpPr>
          <p:cNvPr id="281" name="Shape 281"/>
          <p:cNvSpPr txBox="1"/>
          <p:nvPr/>
        </p:nvSpPr>
        <p:spPr>
          <a:xfrm>
            <a:off x="1870200" y="1284840"/>
            <a:ext cx="983655" cy="437113"/>
          </a:xfrm>
          <a:prstGeom prst="rect">
            <a:avLst/>
          </a:prstGeom>
          <a:noFill/>
          <a:ln>
            <a:noFill/>
          </a:ln>
        </p:spPr>
        <p:txBody>
          <a:bodyPr spcFirstLastPara="1" wrap="square" lIns="0" tIns="0" rIns="0" bIns="0" anchor="t" anchorCtr="0">
            <a:noAutofit/>
          </a:bodyPr>
          <a:lstStyle/>
          <a:p>
            <a:pPr marL="6494" marR="0" lvl="0" indent="0" algn="l" rtl="0">
              <a:lnSpc>
                <a:spcPct val="59666"/>
              </a:lnSpc>
              <a:spcBef>
                <a:spcPts val="0"/>
              </a:spcBef>
              <a:spcAft>
                <a:spcPts val="0"/>
              </a:spcAft>
              <a:buNone/>
            </a:pPr>
            <a:r>
              <a:rPr lang="es-ES" sz="1500" b="1">
                <a:solidFill>
                  <a:srgbClr val="FFFFFF"/>
                </a:solidFill>
                <a:latin typeface="Arial"/>
                <a:ea typeface="Arial"/>
                <a:cs typeface="Arial"/>
                <a:sym typeface="Arial"/>
              </a:rPr>
              <a:t>Anexo 1</a:t>
            </a:r>
            <a:endParaRPr sz="1500">
              <a:solidFill>
                <a:schemeClr val="dk1"/>
              </a:solidFill>
              <a:latin typeface="Arial"/>
              <a:ea typeface="Arial"/>
              <a:cs typeface="Arial"/>
              <a:sym typeface="Arial"/>
            </a:endParaRPr>
          </a:p>
        </p:txBody>
      </p:sp>
      <p:pic>
        <p:nvPicPr>
          <p:cNvPr id="282" name="Shape 282"/>
          <p:cNvPicPr preferRelativeResize="0"/>
          <p:nvPr/>
        </p:nvPicPr>
        <p:blipFill rotWithShape="1">
          <a:blip r:embed="rId3">
            <a:alphaModFix/>
          </a:blip>
          <a:srcRect/>
          <a:stretch/>
        </p:blipFill>
        <p:spPr>
          <a:xfrm>
            <a:off x="279602" y="1451839"/>
            <a:ext cx="8757972" cy="55233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500"/>
                                        <p:tgtEl>
                                          <p:spTgt spid="2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gtEl>
                                        <p:attrNameLst>
                                          <p:attrName>style.visibility</p:attrName>
                                        </p:attrNameLst>
                                      </p:cBhvr>
                                      <p:to>
                                        <p:strVal val="visible"/>
                                      </p:to>
                                    </p:set>
                                    <p:animEffect transition="in" filter="fade">
                                      <p:cBhvr>
                                        <p:cTn id="17"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p:nvPr/>
        </p:nvSpPr>
        <p:spPr>
          <a:xfrm>
            <a:off x="983819" y="2466243"/>
            <a:ext cx="7447084" cy="2013438"/>
          </a:xfrm>
          <a:prstGeom prst="rect">
            <a:avLst/>
          </a:prstGeom>
          <a:noFill/>
          <a:ln>
            <a:noFill/>
          </a:ln>
        </p:spPr>
        <p:txBody>
          <a:bodyPr spcFirstLastPara="1" wrap="square" lIns="0" tIns="0" rIns="0" bIns="0" anchor="t" anchorCtr="0">
            <a:noAutofit/>
          </a:bodyPr>
          <a:lstStyle/>
          <a:p>
            <a:pPr marL="6494" marR="0" lvl="0" indent="0" algn="just" rtl="0">
              <a:lnSpc>
                <a:spcPct val="100041"/>
              </a:lnSpc>
              <a:spcBef>
                <a:spcPts val="0"/>
              </a:spcBef>
              <a:spcAft>
                <a:spcPts val="0"/>
              </a:spcAft>
              <a:buNone/>
            </a:pPr>
            <a:r>
              <a:rPr lang="es-ES" sz="1800">
                <a:solidFill>
                  <a:schemeClr val="dk1"/>
                </a:solidFill>
                <a:latin typeface="Arial"/>
                <a:ea typeface="Arial"/>
                <a:cs typeface="Arial"/>
                <a:sym typeface="Arial"/>
              </a:rPr>
              <a:t>El estándar de entrenamiento también busca promover la salud y actividad física del Bombero, por lo que la realización de este tipo de actividades es parte importante e irremplazable del programa. Para esto se deberá utilizar el Manual de Salud y Actividad Física para Bomberos.</a:t>
            </a:r>
            <a:endParaRPr/>
          </a:p>
          <a:p>
            <a:pPr marL="6494" marR="1134" lvl="0" indent="0" algn="just" rtl="0">
              <a:lnSpc>
                <a:spcPct val="100041"/>
              </a:lnSpc>
              <a:spcBef>
                <a:spcPts val="435"/>
              </a:spcBef>
              <a:spcAft>
                <a:spcPts val="0"/>
              </a:spcAft>
              <a:buNone/>
            </a:pPr>
            <a:r>
              <a:rPr lang="es-ES" sz="1800">
                <a:solidFill>
                  <a:schemeClr val="dk1"/>
                </a:solidFill>
                <a:latin typeface="Arial"/>
                <a:ea typeface="Arial"/>
                <a:cs typeface="Arial"/>
                <a:sym typeface="Arial"/>
              </a:rPr>
              <a:t>La rutina de ejercicios detallada en la guía se deberá realizar al inicio de cada entrenamiento</a:t>
            </a:r>
            <a:r>
              <a:rPr lang="es-ES" sz="614">
                <a:solidFill>
                  <a:schemeClr val="dk1"/>
                </a:solidFill>
                <a:latin typeface="Arial"/>
                <a:ea typeface="Arial"/>
                <a:cs typeface="Arial"/>
                <a:sym typeface="Arial"/>
              </a:rPr>
              <a:t>..</a:t>
            </a:r>
            <a:endParaRPr sz="614">
              <a:solidFill>
                <a:schemeClr val="dk1"/>
              </a:solidFill>
              <a:latin typeface="Arial"/>
              <a:ea typeface="Arial"/>
              <a:cs typeface="Arial"/>
              <a:sym typeface="Arial"/>
            </a:endParaRPr>
          </a:p>
        </p:txBody>
      </p:sp>
      <p:sp>
        <p:nvSpPr>
          <p:cNvPr id="288" name="Shape 288"/>
          <p:cNvSpPr/>
          <p:nvPr/>
        </p:nvSpPr>
        <p:spPr>
          <a:xfrm>
            <a:off x="739734" y="1629279"/>
            <a:ext cx="1140485" cy="268423"/>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289" name="Shape 289"/>
          <p:cNvSpPr txBox="1"/>
          <p:nvPr/>
        </p:nvSpPr>
        <p:spPr>
          <a:xfrm>
            <a:off x="2053966" y="1726556"/>
            <a:ext cx="5602428" cy="431733"/>
          </a:xfrm>
          <a:prstGeom prst="rect">
            <a:avLst/>
          </a:prstGeom>
          <a:noFill/>
          <a:ln>
            <a:noFill/>
          </a:ln>
        </p:spPr>
        <p:txBody>
          <a:bodyPr spcFirstLastPara="1" wrap="square" lIns="0" tIns="0" rIns="0" bIns="0" anchor="t" anchorCtr="0">
            <a:noAutofit/>
          </a:bodyPr>
          <a:lstStyle/>
          <a:p>
            <a:pPr marL="6494" marR="0" lvl="0" indent="0" algn="l" rtl="0">
              <a:lnSpc>
                <a:spcPct val="52222"/>
              </a:lnSpc>
              <a:spcBef>
                <a:spcPts val="0"/>
              </a:spcBef>
              <a:spcAft>
                <a:spcPts val="0"/>
              </a:spcAft>
              <a:buNone/>
            </a:pPr>
            <a:r>
              <a:rPr lang="es-ES" sz="1800" b="1">
                <a:solidFill>
                  <a:srgbClr val="232E5C"/>
                </a:solidFill>
                <a:latin typeface="Arial"/>
                <a:ea typeface="Arial"/>
                <a:cs typeface="Arial"/>
                <a:sym typeface="Arial"/>
              </a:rPr>
              <a:t>Manual de Salud y Actividad Física paraBomberos</a:t>
            </a:r>
            <a:endParaRPr sz="1800">
              <a:solidFill>
                <a:schemeClr val="dk1"/>
              </a:solidFill>
              <a:latin typeface="Arial"/>
              <a:ea typeface="Arial"/>
              <a:cs typeface="Arial"/>
              <a:sym typeface="Arial"/>
            </a:endParaRPr>
          </a:p>
        </p:txBody>
      </p:sp>
      <p:sp>
        <p:nvSpPr>
          <p:cNvPr id="290" name="Shape 290"/>
          <p:cNvSpPr txBox="1"/>
          <p:nvPr/>
        </p:nvSpPr>
        <p:spPr>
          <a:xfrm>
            <a:off x="983819" y="1726557"/>
            <a:ext cx="824882" cy="134428"/>
          </a:xfrm>
          <a:prstGeom prst="rect">
            <a:avLst/>
          </a:prstGeom>
          <a:noFill/>
          <a:ln>
            <a:noFill/>
          </a:ln>
        </p:spPr>
        <p:txBody>
          <a:bodyPr spcFirstLastPara="1" wrap="square" lIns="0" tIns="0" rIns="0" bIns="0" anchor="t" anchorCtr="0">
            <a:noAutofit/>
          </a:bodyPr>
          <a:lstStyle/>
          <a:p>
            <a:pPr marL="6494" marR="0" lvl="0" indent="0" algn="l" rtl="0">
              <a:lnSpc>
                <a:spcPct val="66296"/>
              </a:lnSpc>
              <a:spcBef>
                <a:spcPts val="0"/>
              </a:spcBef>
              <a:spcAft>
                <a:spcPts val="0"/>
              </a:spcAft>
              <a:buNone/>
            </a:pPr>
            <a:r>
              <a:rPr lang="es-ES" sz="1350" b="1">
                <a:solidFill>
                  <a:srgbClr val="FFFFFF"/>
                </a:solidFill>
                <a:latin typeface="Arial"/>
                <a:ea typeface="Arial"/>
                <a:cs typeface="Arial"/>
                <a:sym typeface="Arial"/>
              </a:rPr>
              <a:t>Anexo 2</a:t>
            </a:r>
            <a:endParaRPr sz="1350">
              <a:solidFill>
                <a:schemeClr val="dk1"/>
              </a:solidFill>
              <a:latin typeface="Arial"/>
              <a:ea typeface="Arial"/>
              <a:cs typeface="Arial"/>
              <a:sym typeface="Arial"/>
            </a:endParaRPr>
          </a:p>
        </p:txBody>
      </p:sp>
      <p:pic>
        <p:nvPicPr>
          <p:cNvPr id="291" name="Shape 291"/>
          <p:cNvPicPr preferRelativeResize="0"/>
          <p:nvPr/>
        </p:nvPicPr>
        <p:blipFill rotWithShape="1">
          <a:blip r:embed="rId3">
            <a:alphaModFix/>
          </a:blip>
          <a:srcRect/>
          <a:stretch/>
        </p:blipFill>
        <p:spPr>
          <a:xfrm>
            <a:off x="3186703" y="4479681"/>
            <a:ext cx="3041315" cy="15774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gtEl>
                                        <p:attrNameLst>
                                          <p:attrName>style.visibility</p:attrName>
                                        </p:attrNameLst>
                                      </p:cBhvr>
                                      <p:to>
                                        <p:strVal val="visible"/>
                                      </p:to>
                                    </p:set>
                                    <p:animEffect transition="in" filter="fade">
                                      <p:cBhvr>
                                        <p:cTn id="12" dur="500"/>
                                        <p:tgtEl>
                                          <p:spTgt spid="2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5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fade">
                                      <p:cBhvr>
                                        <p:cTn id="2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Shape 296"/>
          <p:cNvPicPr preferRelativeResize="0"/>
          <p:nvPr/>
        </p:nvPicPr>
        <p:blipFill rotWithShape="1">
          <a:blip r:embed="rId3">
            <a:alphaModFix/>
          </a:blip>
          <a:srcRect/>
          <a:stretch/>
        </p:blipFill>
        <p:spPr>
          <a:xfrm>
            <a:off x="2286001" y="924658"/>
            <a:ext cx="4173416" cy="61957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Effect transition="in" filter="fade">
                                      <p:cBhvr>
                                        <p:cTn id="7"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1014942" y="1578510"/>
            <a:ext cx="1646371" cy="357157"/>
          </a:xfrm>
          <a:prstGeom prst="rect">
            <a:avLst/>
          </a:prstGeom>
          <a:noFill/>
          <a:ln>
            <a:noFill/>
          </a:ln>
        </p:spPr>
        <p:txBody>
          <a:bodyPr spcFirstLastPara="1" wrap="square" lIns="0" tIns="0" rIns="0" bIns="0" anchor="t" anchorCtr="0">
            <a:noAutofit/>
          </a:bodyPr>
          <a:lstStyle/>
          <a:p>
            <a:pPr marL="6494" marR="0" lvl="0" indent="0" algn="l" rtl="0">
              <a:lnSpc>
                <a:spcPct val="49611"/>
              </a:lnSpc>
              <a:spcBef>
                <a:spcPts val="0"/>
              </a:spcBef>
              <a:spcAft>
                <a:spcPts val="0"/>
              </a:spcAft>
              <a:buNone/>
            </a:pPr>
            <a:r>
              <a:rPr lang="es-ES" sz="1800" b="1" u="sng">
                <a:solidFill>
                  <a:srgbClr val="FF0000"/>
                </a:solidFill>
                <a:latin typeface="Arial"/>
                <a:ea typeface="Arial"/>
                <a:cs typeface="Arial"/>
                <a:sym typeface="Arial"/>
              </a:rPr>
              <a:t>MONITORES</a:t>
            </a:r>
            <a:endParaRPr/>
          </a:p>
        </p:txBody>
      </p:sp>
      <p:sp>
        <p:nvSpPr>
          <p:cNvPr id="302" name="Shape 302"/>
          <p:cNvSpPr txBox="1"/>
          <p:nvPr/>
        </p:nvSpPr>
        <p:spPr>
          <a:xfrm>
            <a:off x="448409" y="2193196"/>
            <a:ext cx="8988668" cy="1628177"/>
          </a:xfrm>
          <a:prstGeom prst="rect">
            <a:avLst/>
          </a:prstGeom>
          <a:noFill/>
          <a:ln>
            <a:noFill/>
          </a:ln>
        </p:spPr>
        <p:txBody>
          <a:bodyPr spcFirstLastPara="1" wrap="square" lIns="0" tIns="0" rIns="0" bIns="0" anchor="t" anchorCtr="0">
            <a:noAutofit/>
          </a:bodyPr>
          <a:lstStyle/>
          <a:p>
            <a:pPr marL="6494" marR="3239" lvl="0" indent="0" algn="just" rtl="0">
              <a:lnSpc>
                <a:spcPct val="37944"/>
              </a:lnSpc>
              <a:spcBef>
                <a:spcPts val="0"/>
              </a:spcBef>
              <a:spcAft>
                <a:spcPts val="0"/>
              </a:spcAft>
              <a:buNone/>
            </a:pPr>
            <a:endParaRPr sz="1800">
              <a:solidFill>
                <a:schemeClr val="dk1"/>
              </a:solidFill>
              <a:latin typeface="Arial"/>
              <a:ea typeface="Arial"/>
              <a:cs typeface="Arial"/>
              <a:sym typeface="Arial"/>
            </a:endParaRPr>
          </a:p>
        </p:txBody>
      </p:sp>
      <p:pic>
        <p:nvPicPr>
          <p:cNvPr id="303" name="Shape 303"/>
          <p:cNvPicPr preferRelativeResize="0"/>
          <p:nvPr/>
        </p:nvPicPr>
        <p:blipFill rotWithShape="1">
          <a:blip r:embed="rId3">
            <a:alphaModFix/>
          </a:blip>
          <a:srcRect/>
          <a:stretch/>
        </p:blipFill>
        <p:spPr>
          <a:xfrm>
            <a:off x="3039536" y="4523545"/>
            <a:ext cx="2213000" cy="2139279"/>
          </a:xfrm>
          <a:prstGeom prst="rect">
            <a:avLst/>
          </a:prstGeom>
          <a:noFill/>
          <a:ln>
            <a:noFill/>
          </a:ln>
        </p:spPr>
      </p:pic>
      <p:sp>
        <p:nvSpPr>
          <p:cNvPr id="304" name="Shape 304"/>
          <p:cNvSpPr/>
          <p:nvPr/>
        </p:nvSpPr>
        <p:spPr>
          <a:xfrm>
            <a:off x="6088710" y="4767864"/>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a:p>
            <a:pPr marL="0" marR="0" lvl="0" indent="0" algn="ctr" rtl="0">
              <a:spcBef>
                <a:spcPts val="0"/>
              </a:spcBef>
              <a:spcAft>
                <a:spcPts val="0"/>
              </a:spcAft>
              <a:buNone/>
            </a:pPr>
            <a:r>
              <a:rPr lang="es-ES" sz="1400" b="1">
                <a:solidFill>
                  <a:schemeClr val="lt1"/>
                </a:solidFill>
                <a:latin typeface="Calibri"/>
                <a:ea typeface="Calibri"/>
                <a:cs typeface="Calibri"/>
                <a:sym typeface="Calibri"/>
              </a:rPr>
              <a:t>LUEGO REVISAREMOS EL ANEXO N°6</a:t>
            </a:r>
            <a:endParaRPr/>
          </a:p>
        </p:txBody>
      </p:sp>
      <p:pic>
        <p:nvPicPr>
          <p:cNvPr id="305" name="Shape 305"/>
          <p:cNvPicPr preferRelativeResize="0"/>
          <p:nvPr/>
        </p:nvPicPr>
        <p:blipFill rotWithShape="1">
          <a:blip r:embed="rId4">
            <a:alphaModFix/>
          </a:blip>
          <a:srcRect/>
          <a:stretch/>
        </p:blipFill>
        <p:spPr>
          <a:xfrm>
            <a:off x="448409" y="1395408"/>
            <a:ext cx="488609" cy="446016"/>
          </a:xfrm>
          <a:prstGeom prst="rect">
            <a:avLst/>
          </a:prstGeom>
          <a:noFill/>
          <a:ln>
            <a:noFill/>
          </a:ln>
        </p:spPr>
      </p:pic>
      <p:sp>
        <p:nvSpPr>
          <p:cNvPr id="306" name="Shape 306"/>
          <p:cNvSpPr/>
          <p:nvPr/>
        </p:nvSpPr>
        <p:spPr>
          <a:xfrm>
            <a:off x="692713" y="1882571"/>
            <a:ext cx="8052180" cy="286232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El Capitán de cada Compañía será quien determine al o los Monitores que estime convenientes.</a:t>
            </a:r>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Pueden ser </a:t>
            </a:r>
            <a:r>
              <a:rPr lang="es-ES" sz="1800" b="1">
                <a:solidFill>
                  <a:schemeClr val="dk1"/>
                </a:solidFill>
                <a:latin typeface="Calibri"/>
                <a:ea typeface="Calibri"/>
                <a:cs typeface="Calibri"/>
                <a:sym typeface="Calibri"/>
              </a:rPr>
              <a:t>Oficiales o Voluntarios </a:t>
            </a:r>
            <a:r>
              <a:rPr lang="es-ES" sz="1800">
                <a:solidFill>
                  <a:schemeClr val="dk1"/>
                </a:solidFill>
                <a:latin typeface="Calibri"/>
                <a:ea typeface="Calibri"/>
                <a:cs typeface="Calibri"/>
                <a:sym typeface="Calibri"/>
              </a:rPr>
              <a:t>quienes deben contar con calidad de Bombero Operativo.</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Deben ajustarse estrictamente a las pautas entregadas en este estándar.</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Deberán completar el anexo N°6 y enviarlo al correo </a:t>
            </a:r>
            <a:r>
              <a:rPr lang="es-ES" sz="1800" u="sng">
                <a:solidFill>
                  <a:schemeClr val="hlink"/>
                </a:solidFill>
                <a:latin typeface="Calibri"/>
                <a:ea typeface="Calibri"/>
                <a:cs typeface="Calibri"/>
                <a:sym typeface="Calibri"/>
                <a:hlinkClick r:id="rId5"/>
              </a:rPr>
              <a:t>entrenamiento@bomberos.cl</a:t>
            </a:r>
            <a:r>
              <a:rPr lang="es-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500"/>
                                        <p:tgtEl>
                                          <p:spTgt spid="3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xEl>
                                              <p:pRg st="0" end="0"/>
                                            </p:txEl>
                                          </p:spTgt>
                                        </p:tgtEl>
                                        <p:attrNameLst>
                                          <p:attrName>style.visibility</p:attrName>
                                        </p:attrNameLst>
                                      </p:cBhvr>
                                      <p:to>
                                        <p:strVal val="visible"/>
                                      </p:to>
                                    </p:set>
                                    <p:animEffect transition="in" filter="fade">
                                      <p:cBhvr>
                                        <p:cTn id="12" dur="1000"/>
                                        <p:tgtEl>
                                          <p:spTgt spid="3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xEl>
                                              <p:pRg st="1" end="1"/>
                                            </p:txEl>
                                          </p:spTgt>
                                        </p:tgtEl>
                                        <p:attrNameLst>
                                          <p:attrName>style.visibility</p:attrName>
                                        </p:attrNameLst>
                                      </p:cBhvr>
                                      <p:to>
                                        <p:strVal val="visible"/>
                                      </p:to>
                                    </p:set>
                                    <p:animEffect transition="in" filter="fade">
                                      <p:cBhvr>
                                        <p:cTn id="17" dur="1000"/>
                                        <p:tgtEl>
                                          <p:spTgt spid="3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
                                            <p:txEl>
                                              <p:pRg st="2" end="2"/>
                                            </p:txEl>
                                          </p:spTgt>
                                        </p:tgtEl>
                                        <p:attrNameLst>
                                          <p:attrName>style.visibility</p:attrName>
                                        </p:attrNameLst>
                                      </p:cBhvr>
                                      <p:to>
                                        <p:strVal val="visible"/>
                                      </p:to>
                                    </p:set>
                                    <p:animEffect transition="in" filter="fade">
                                      <p:cBhvr>
                                        <p:cTn id="22" dur="1000"/>
                                        <p:tgtEl>
                                          <p:spTgt spid="3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6">
                                            <p:txEl>
                                              <p:pRg st="3" end="3"/>
                                            </p:txEl>
                                          </p:spTgt>
                                        </p:tgtEl>
                                        <p:attrNameLst>
                                          <p:attrName>style.visibility</p:attrName>
                                        </p:attrNameLst>
                                      </p:cBhvr>
                                      <p:to>
                                        <p:strVal val="visible"/>
                                      </p:to>
                                    </p:set>
                                    <p:animEffect transition="in" filter="fade">
                                      <p:cBhvr>
                                        <p:cTn id="27" dur="1000"/>
                                        <p:tgtEl>
                                          <p:spTgt spid="30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6">
                                            <p:txEl>
                                              <p:pRg st="4" end="4"/>
                                            </p:txEl>
                                          </p:spTgt>
                                        </p:tgtEl>
                                        <p:attrNameLst>
                                          <p:attrName>style.visibility</p:attrName>
                                        </p:attrNameLst>
                                      </p:cBhvr>
                                      <p:to>
                                        <p:strVal val="visible"/>
                                      </p:to>
                                    </p:set>
                                    <p:animEffect transition="in" filter="fade">
                                      <p:cBhvr>
                                        <p:cTn id="32" dur="1000"/>
                                        <p:tgtEl>
                                          <p:spTgt spid="30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6">
                                            <p:txEl>
                                              <p:pRg st="5" end="5"/>
                                            </p:txEl>
                                          </p:spTgt>
                                        </p:tgtEl>
                                        <p:attrNameLst>
                                          <p:attrName>style.visibility</p:attrName>
                                        </p:attrNameLst>
                                      </p:cBhvr>
                                      <p:to>
                                        <p:strVal val="visible"/>
                                      </p:to>
                                    </p:set>
                                    <p:animEffect transition="in" filter="fade">
                                      <p:cBhvr>
                                        <p:cTn id="37" dur="1000"/>
                                        <p:tgtEl>
                                          <p:spTgt spid="30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6">
                                            <p:txEl>
                                              <p:pRg st="6" end="6"/>
                                            </p:txEl>
                                          </p:spTgt>
                                        </p:tgtEl>
                                        <p:attrNameLst>
                                          <p:attrName>style.visibility</p:attrName>
                                        </p:attrNameLst>
                                      </p:cBhvr>
                                      <p:to>
                                        <p:strVal val="visible"/>
                                      </p:to>
                                    </p:set>
                                    <p:animEffect transition="in" filter="fade">
                                      <p:cBhvr>
                                        <p:cTn id="42" dur="1000"/>
                                        <p:tgtEl>
                                          <p:spTgt spid="30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3"/>
                                        </p:tgtEl>
                                        <p:attrNameLst>
                                          <p:attrName>style.visibility</p:attrName>
                                        </p:attrNameLst>
                                      </p:cBhvr>
                                      <p:to>
                                        <p:strVal val="visible"/>
                                      </p:to>
                                    </p:set>
                                    <p:animEffect transition="in" filter="fade">
                                      <p:cBhvr>
                                        <p:cTn id="47" dur="1000"/>
                                        <p:tgtEl>
                                          <p:spTgt spid="303"/>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nodeType="clickEffect">
                                  <p:stCondLst>
                                    <p:cond delay="0"/>
                                  </p:stCondLst>
                                  <p:childTnLst>
                                    <p:set>
                                      <p:cBhvr>
                                        <p:cTn id="51" dur="1" fill="hold">
                                          <p:stCondLst>
                                            <p:cond delay="0"/>
                                          </p:stCondLst>
                                        </p:cTn>
                                        <p:tgtEl>
                                          <p:spTgt spid="304"/>
                                        </p:tgtEl>
                                        <p:attrNameLst>
                                          <p:attrName>style.visibility</p:attrName>
                                        </p:attrNameLst>
                                      </p:cBhvr>
                                      <p:to>
                                        <p:strVal val="visible"/>
                                      </p:to>
                                    </p:set>
                                    <p:anim calcmode="lin" valueType="num">
                                      <p:cBhvr additive="base">
                                        <p:cTn id="52" dur="500"/>
                                        <p:tgtEl>
                                          <p:spTgt spid="304"/>
                                        </p:tgtEl>
                                        <p:attrNameLst>
                                          <p:attrName>ppt_w</p:attrName>
                                        </p:attrNameLst>
                                      </p:cBhvr>
                                      <p:tavLst>
                                        <p:tav tm="0">
                                          <p:val>
                                            <p:strVal val="0"/>
                                          </p:val>
                                        </p:tav>
                                        <p:tav tm="100000">
                                          <p:val>
                                            <p:strVal val="#ppt_w"/>
                                          </p:val>
                                        </p:tav>
                                      </p:tavLst>
                                    </p:anim>
                                    <p:anim calcmode="lin" valueType="num">
                                      <p:cBhvr additive="base">
                                        <p:cTn id="53" dur="500"/>
                                        <p:tgtEl>
                                          <p:spTgt spid="30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a:stretch/>
        </p:blipFill>
        <p:spPr>
          <a:xfrm rot="629795">
            <a:off x="5030319" y="2361867"/>
            <a:ext cx="2355947" cy="2793150"/>
          </a:xfrm>
          <a:prstGeom prst="rect">
            <a:avLst/>
          </a:prstGeom>
          <a:noFill/>
          <a:ln>
            <a:noFill/>
          </a:ln>
        </p:spPr>
      </p:pic>
      <p:pic>
        <p:nvPicPr>
          <p:cNvPr id="91" name="Shape 91"/>
          <p:cNvPicPr preferRelativeResize="0"/>
          <p:nvPr/>
        </p:nvPicPr>
        <p:blipFill rotWithShape="1">
          <a:blip r:embed="rId4">
            <a:alphaModFix/>
          </a:blip>
          <a:srcRect/>
          <a:stretch/>
        </p:blipFill>
        <p:spPr>
          <a:xfrm>
            <a:off x="3793258" y="2115850"/>
            <a:ext cx="2598377" cy="3285185"/>
          </a:xfrm>
          <a:prstGeom prst="rect">
            <a:avLst/>
          </a:prstGeom>
          <a:noFill/>
          <a:ln>
            <a:noFill/>
          </a:ln>
        </p:spPr>
      </p:pic>
      <p:pic>
        <p:nvPicPr>
          <p:cNvPr id="92" name="Shape 92"/>
          <p:cNvPicPr preferRelativeResize="0"/>
          <p:nvPr/>
        </p:nvPicPr>
        <p:blipFill rotWithShape="1">
          <a:blip r:embed="rId5">
            <a:alphaModFix/>
          </a:blip>
          <a:srcRect/>
          <a:stretch/>
        </p:blipFill>
        <p:spPr>
          <a:xfrm rot="-264564">
            <a:off x="2181555" y="1896136"/>
            <a:ext cx="3223406" cy="3902018"/>
          </a:xfrm>
          <a:prstGeom prst="rect">
            <a:avLst/>
          </a:prstGeom>
          <a:noFill/>
          <a:ln>
            <a:noFill/>
          </a:ln>
        </p:spPr>
      </p:pic>
      <p:sp>
        <p:nvSpPr>
          <p:cNvPr id="93" name="Shape 93"/>
          <p:cNvSpPr txBox="1"/>
          <p:nvPr/>
        </p:nvSpPr>
        <p:spPr>
          <a:xfrm>
            <a:off x="2390846" y="1238274"/>
            <a:ext cx="4426211" cy="357986"/>
          </a:xfrm>
          <a:prstGeom prst="rect">
            <a:avLst/>
          </a:prstGeom>
          <a:noFill/>
          <a:ln>
            <a:noFill/>
          </a:ln>
        </p:spPr>
        <p:txBody>
          <a:bodyPr spcFirstLastPara="1" wrap="square" lIns="0" tIns="0" rIns="0" bIns="0" anchor="t" anchorCtr="0">
            <a:noAutofit/>
          </a:bodyPr>
          <a:lstStyle/>
          <a:p>
            <a:pPr marL="6494" marR="0" lvl="0" indent="0" algn="ctr" rtl="0">
              <a:lnSpc>
                <a:spcPct val="47619"/>
              </a:lnSpc>
              <a:spcBef>
                <a:spcPts val="0"/>
              </a:spcBef>
              <a:spcAft>
                <a:spcPts val="0"/>
              </a:spcAft>
              <a:buNone/>
            </a:pPr>
            <a:r>
              <a:rPr lang="es-ES" sz="2100" b="1" u="sng">
                <a:solidFill>
                  <a:srgbClr val="232E5C"/>
                </a:solidFill>
                <a:latin typeface="Arial"/>
                <a:ea typeface="Arial"/>
                <a:cs typeface="Arial"/>
                <a:sym typeface="Arial"/>
              </a:rPr>
              <a:t>Ley N°20.564</a:t>
            </a:r>
            <a:endParaRPr/>
          </a:p>
          <a:p>
            <a:pPr marL="6494" marR="0" lvl="0" indent="0" algn="ctr" rtl="0">
              <a:lnSpc>
                <a:spcPct val="47619"/>
              </a:lnSpc>
              <a:spcBef>
                <a:spcPts val="50"/>
              </a:spcBef>
              <a:spcAft>
                <a:spcPts val="0"/>
              </a:spcAft>
              <a:buNone/>
            </a:pPr>
            <a:endParaRPr sz="2100" b="1" u="sng">
              <a:solidFill>
                <a:srgbClr val="232E5C"/>
              </a:solidFill>
              <a:latin typeface="Arial"/>
              <a:ea typeface="Arial"/>
              <a:cs typeface="Arial"/>
              <a:sym typeface="Arial"/>
            </a:endParaRPr>
          </a:p>
          <a:p>
            <a:pPr marL="6494" marR="0" lvl="0" indent="0" algn="ctr" rtl="0">
              <a:lnSpc>
                <a:spcPct val="47619"/>
              </a:lnSpc>
              <a:spcBef>
                <a:spcPts val="50"/>
              </a:spcBef>
              <a:spcAft>
                <a:spcPts val="0"/>
              </a:spcAft>
              <a:buNone/>
            </a:pPr>
            <a:r>
              <a:rPr lang="es-ES" sz="2100" b="1" u="sng">
                <a:solidFill>
                  <a:srgbClr val="232E5C"/>
                </a:solidFill>
                <a:latin typeface="Arial"/>
                <a:ea typeface="Arial"/>
                <a:cs typeface="Arial"/>
                <a:sym typeface="Arial"/>
              </a:rPr>
              <a:t>“ Ley Marco Bomberos de Chile” </a:t>
            </a:r>
            <a:endParaRPr sz="2100" u="sng">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childTnLst>
                                </p:cTn>
                              </p:par>
                              <p:par>
                                <p:cTn id="13" presetID="10"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100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92"/>
                                        </p:tgtEl>
                                        <p:attrNameLst>
                                          <p:attrName>style.visibility</p:attrName>
                                        </p:attrNameLst>
                                      </p:cBhvr>
                                      <p:to>
                                        <p:strVal val="visible"/>
                                      </p:to>
                                    </p:set>
                                    <p:animEffect transition="in" filter="fade">
                                      <p:cBhvr>
                                        <p:cTn id="18"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p:nvPr/>
        </p:nvSpPr>
        <p:spPr>
          <a:xfrm>
            <a:off x="1073726" y="1516714"/>
            <a:ext cx="3800618" cy="676967"/>
          </a:xfrm>
          <a:prstGeom prst="rect">
            <a:avLst/>
          </a:prstGeom>
          <a:noFill/>
          <a:ln>
            <a:noFill/>
          </a:ln>
        </p:spPr>
        <p:txBody>
          <a:bodyPr spcFirstLastPara="1" wrap="square" lIns="0" tIns="0" rIns="0" bIns="0" anchor="t" anchorCtr="0">
            <a:noAutofit/>
          </a:bodyPr>
          <a:lstStyle/>
          <a:p>
            <a:pPr marL="6494" marR="0" lvl="0" indent="0" algn="l" rtl="0">
              <a:lnSpc>
                <a:spcPct val="49611"/>
              </a:lnSpc>
              <a:spcBef>
                <a:spcPts val="0"/>
              </a:spcBef>
              <a:spcAft>
                <a:spcPts val="0"/>
              </a:spcAft>
              <a:buNone/>
            </a:pPr>
            <a:r>
              <a:rPr lang="es-ES" sz="1800" b="1" u="sng">
                <a:solidFill>
                  <a:srgbClr val="FF0000"/>
                </a:solidFill>
                <a:latin typeface="Arial"/>
                <a:ea typeface="Arial"/>
                <a:cs typeface="Arial"/>
                <a:sym typeface="Arial"/>
              </a:rPr>
              <a:t>JORNADA DE ENTRENAMIENTO</a:t>
            </a:r>
            <a:endParaRPr/>
          </a:p>
        </p:txBody>
      </p:sp>
      <p:sp>
        <p:nvSpPr>
          <p:cNvPr id="312" name="Shape 312"/>
          <p:cNvSpPr txBox="1"/>
          <p:nvPr/>
        </p:nvSpPr>
        <p:spPr>
          <a:xfrm>
            <a:off x="316525" y="2300401"/>
            <a:ext cx="8379068" cy="3800148"/>
          </a:xfrm>
          <a:prstGeom prst="rect">
            <a:avLst/>
          </a:prstGeom>
          <a:noFill/>
          <a:ln>
            <a:noFill/>
          </a:ln>
        </p:spPr>
        <p:txBody>
          <a:bodyPr spcFirstLastPara="1" wrap="square" lIns="0" tIns="0" rIns="0" bIns="0" anchor="t" anchorCtr="0">
            <a:noAutofit/>
          </a:bodyPr>
          <a:lstStyle/>
          <a:p>
            <a:pPr marL="6494" marR="2844" lvl="0" indent="0" algn="just" rtl="0">
              <a:lnSpc>
                <a:spcPct val="37944"/>
              </a:lnSpc>
              <a:spcBef>
                <a:spcPts val="0"/>
              </a:spcBef>
              <a:spcAft>
                <a:spcPts val="0"/>
              </a:spcAft>
              <a:buNone/>
            </a:pPr>
            <a:endParaRPr sz="1800">
              <a:solidFill>
                <a:schemeClr val="dk1"/>
              </a:solidFill>
              <a:latin typeface="Arial"/>
              <a:ea typeface="Arial"/>
              <a:cs typeface="Arial"/>
              <a:sym typeface="Arial"/>
            </a:endParaRPr>
          </a:p>
        </p:txBody>
      </p:sp>
      <p:pic>
        <p:nvPicPr>
          <p:cNvPr id="313" name="Shape 313"/>
          <p:cNvPicPr preferRelativeResize="0"/>
          <p:nvPr/>
        </p:nvPicPr>
        <p:blipFill rotWithShape="1">
          <a:blip r:embed="rId3">
            <a:alphaModFix/>
          </a:blip>
          <a:srcRect/>
          <a:stretch/>
        </p:blipFill>
        <p:spPr>
          <a:xfrm>
            <a:off x="454821" y="1338228"/>
            <a:ext cx="618905" cy="437906"/>
          </a:xfrm>
          <a:prstGeom prst="rect">
            <a:avLst/>
          </a:prstGeom>
          <a:noFill/>
          <a:ln>
            <a:noFill/>
          </a:ln>
        </p:spPr>
      </p:pic>
      <p:sp>
        <p:nvSpPr>
          <p:cNvPr id="314" name="Shape 314"/>
          <p:cNvSpPr/>
          <p:nvPr/>
        </p:nvSpPr>
        <p:spPr>
          <a:xfrm>
            <a:off x="764273" y="2353815"/>
            <a:ext cx="7301552" cy="369331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Cada una de las Compañías, determinará los días y horarios en que realizará el entrenamiento. </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La Guía de Autoinstrucción correspondiente a cada mes, debe ser enviada de manera impresa o electrónica a todos los Voluntarios para que sea leída y estudiada con antelación, en un plazo no inferior a 7 días antes  de la jornada de Entrenamiento.  </a:t>
            </a: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Los  Monitores deberán coordinar y disponer del equipamiento mínimo exigido, además de dirigir la jornada.</a:t>
            </a:r>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Una vez culminada la jornada, los Monitores deberán enviar la información de acuerdo a lo señalado en el Anexo N°6.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5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
                                            <p:txEl>
                                              <p:pRg st="0" end="0"/>
                                            </p:txEl>
                                          </p:spTgt>
                                        </p:tgtEl>
                                        <p:attrNameLst>
                                          <p:attrName>style.visibility</p:attrName>
                                        </p:attrNameLst>
                                      </p:cBhvr>
                                      <p:to>
                                        <p:strVal val="visible"/>
                                      </p:to>
                                    </p:set>
                                    <p:animEffect transition="in" filter="fade">
                                      <p:cBhvr>
                                        <p:cTn id="12" dur="1000"/>
                                        <p:tgtEl>
                                          <p:spTgt spid="3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
                                            <p:txEl>
                                              <p:pRg st="1" end="1"/>
                                            </p:txEl>
                                          </p:spTgt>
                                        </p:tgtEl>
                                        <p:attrNameLst>
                                          <p:attrName>style.visibility</p:attrName>
                                        </p:attrNameLst>
                                      </p:cBhvr>
                                      <p:to>
                                        <p:strVal val="visible"/>
                                      </p:to>
                                    </p:set>
                                    <p:animEffect transition="in" filter="fade">
                                      <p:cBhvr>
                                        <p:cTn id="17" dur="1000"/>
                                        <p:tgtEl>
                                          <p:spTgt spid="3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
                                            <p:txEl>
                                              <p:pRg st="2" end="2"/>
                                            </p:txEl>
                                          </p:spTgt>
                                        </p:tgtEl>
                                        <p:attrNameLst>
                                          <p:attrName>style.visibility</p:attrName>
                                        </p:attrNameLst>
                                      </p:cBhvr>
                                      <p:to>
                                        <p:strVal val="visible"/>
                                      </p:to>
                                    </p:set>
                                    <p:animEffect transition="in" filter="fade">
                                      <p:cBhvr>
                                        <p:cTn id="22" dur="1000"/>
                                        <p:tgtEl>
                                          <p:spTgt spid="3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4">
                                            <p:txEl>
                                              <p:pRg st="3" end="3"/>
                                            </p:txEl>
                                          </p:spTgt>
                                        </p:tgtEl>
                                        <p:attrNameLst>
                                          <p:attrName>style.visibility</p:attrName>
                                        </p:attrNameLst>
                                      </p:cBhvr>
                                      <p:to>
                                        <p:strVal val="visible"/>
                                      </p:to>
                                    </p:set>
                                    <p:animEffect transition="in" filter="fade">
                                      <p:cBhvr>
                                        <p:cTn id="27" dur="1000"/>
                                        <p:tgtEl>
                                          <p:spTgt spid="3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4">
                                            <p:txEl>
                                              <p:pRg st="4" end="4"/>
                                            </p:txEl>
                                          </p:spTgt>
                                        </p:tgtEl>
                                        <p:attrNameLst>
                                          <p:attrName>style.visibility</p:attrName>
                                        </p:attrNameLst>
                                      </p:cBhvr>
                                      <p:to>
                                        <p:strVal val="visible"/>
                                      </p:to>
                                    </p:set>
                                    <p:animEffect transition="in" filter="fade">
                                      <p:cBhvr>
                                        <p:cTn id="32" dur="1000"/>
                                        <p:tgtEl>
                                          <p:spTgt spid="3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4">
                                            <p:txEl>
                                              <p:pRg st="5" end="5"/>
                                            </p:txEl>
                                          </p:spTgt>
                                        </p:tgtEl>
                                        <p:attrNameLst>
                                          <p:attrName>style.visibility</p:attrName>
                                        </p:attrNameLst>
                                      </p:cBhvr>
                                      <p:to>
                                        <p:strVal val="visible"/>
                                      </p:to>
                                    </p:set>
                                    <p:animEffect transition="in" filter="fade">
                                      <p:cBhvr>
                                        <p:cTn id="37" dur="1000"/>
                                        <p:tgtEl>
                                          <p:spTgt spid="31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4">
                                            <p:txEl>
                                              <p:pRg st="6" end="6"/>
                                            </p:txEl>
                                          </p:spTgt>
                                        </p:tgtEl>
                                        <p:attrNameLst>
                                          <p:attrName>style.visibility</p:attrName>
                                        </p:attrNameLst>
                                      </p:cBhvr>
                                      <p:to>
                                        <p:strVal val="visible"/>
                                      </p:to>
                                    </p:set>
                                    <p:animEffect transition="in" filter="fade">
                                      <p:cBhvr>
                                        <p:cTn id="42" dur="1000"/>
                                        <p:tgtEl>
                                          <p:spTgt spid="3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p:nvPr/>
        </p:nvSpPr>
        <p:spPr>
          <a:xfrm>
            <a:off x="4034387" y="1030525"/>
            <a:ext cx="1583753" cy="68190"/>
          </a:xfrm>
          <a:prstGeom prst="rect">
            <a:avLst/>
          </a:prstGeom>
          <a:noFill/>
          <a:ln>
            <a:noFill/>
          </a:ln>
        </p:spPr>
        <p:txBody>
          <a:bodyPr spcFirstLastPara="1" wrap="square" lIns="0" tIns="0" rIns="0" bIns="0" anchor="t" anchorCtr="0">
            <a:noAutofit/>
          </a:bodyPr>
          <a:lstStyle/>
          <a:p>
            <a:pPr marL="6494" marR="0" lvl="0" indent="0" algn="l" rtl="0">
              <a:lnSpc>
                <a:spcPct val="114712"/>
              </a:lnSpc>
              <a:spcBef>
                <a:spcPts val="0"/>
              </a:spcBef>
              <a:spcAft>
                <a:spcPts val="0"/>
              </a:spcAft>
              <a:buNone/>
            </a:pPr>
            <a:r>
              <a:rPr lang="es-ES" sz="435">
                <a:solidFill>
                  <a:srgbClr val="FFFFFF"/>
                </a:solidFill>
                <a:latin typeface="Arial"/>
                <a:ea typeface="Arial"/>
                <a:cs typeface="Arial"/>
                <a:sym typeface="Arial"/>
              </a:rPr>
              <a:t>Procedimiento “Entrenamiento Estándar para Bomberos de Chile”</a:t>
            </a:r>
            <a:endParaRPr sz="435">
              <a:solidFill>
                <a:schemeClr val="dk1"/>
              </a:solidFill>
              <a:latin typeface="Arial"/>
              <a:ea typeface="Arial"/>
              <a:cs typeface="Arial"/>
              <a:sym typeface="Arial"/>
            </a:endParaRPr>
          </a:p>
        </p:txBody>
      </p:sp>
      <p:sp>
        <p:nvSpPr>
          <p:cNvPr id="320" name="Shape 320"/>
          <p:cNvSpPr txBox="1"/>
          <p:nvPr/>
        </p:nvSpPr>
        <p:spPr>
          <a:xfrm>
            <a:off x="703384" y="1470824"/>
            <a:ext cx="8031183" cy="4503364"/>
          </a:xfrm>
          <a:prstGeom prst="rect">
            <a:avLst/>
          </a:prstGeom>
          <a:noFill/>
          <a:ln>
            <a:noFill/>
          </a:ln>
        </p:spPr>
        <p:txBody>
          <a:bodyPr spcFirstLastPara="1" wrap="square" lIns="0" tIns="0" rIns="0" bIns="0" anchor="t" anchorCtr="0">
            <a:noAutofit/>
          </a:bodyPr>
          <a:lstStyle/>
          <a:p>
            <a:pPr marL="6494" marR="0" lvl="0" indent="0" algn="l" rtl="0">
              <a:lnSpc>
                <a:spcPct val="24392"/>
              </a:lnSpc>
              <a:spcBef>
                <a:spcPts val="0"/>
              </a:spcBef>
              <a:spcAft>
                <a:spcPts val="0"/>
              </a:spcAft>
              <a:buNone/>
            </a:pPr>
            <a:r>
              <a:rPr lang="es-ES" sz="2800">
                <a:solidFill>
                  <a:schemeClr val="dk1"/>
                </a:solidFill>
                <a:latin typeface="Arial"/>
                <a:ea typeface="Arial"/>
                <a:cs typeface="Arial"/>
                <a:sym typeface="Arial"/>
              </a:rPr>
              <a:t>El entrenamiento se debe realizar una vez al mes </a:t>
            </a:r>
            <a:endParaRPr sz="2800">
              <a:solidFill>
                <a:schemeClr val="dk1"/>
              </a:solidFill>
              <a:latin typeface="Arial"/>
              <a:ea typeface="Arial"/>
              <a:cs typeface="Arial"/>
              <a:sym typeface="Arial"/>
            </a:endParaRPr>
          </a:p>
          <a:p>
            <a:pPr marL="6494" marR="0" lvl="0" indent="0" algn="l" rtl="0">
              <a:lnSpc>
                <a:spcPct val="24392"/>
              </a:lnSpc>
              <a:spcBef>
                <a:spcPts val="34"/>
              </a:spcBef>
              <a:spcAft>
                <a:spcPts val="0"/>
              </a:spcAft>
              <a:buNone/>
            </a:pPr>
            <a:endParaRPr sz="2800">
              <a:solidFill>
                <a:schemeClr val="dk1"/>
              </a:solidFill>
              <a:latin typeface="Arial"/>
              <a:ea typeface="Arial"/>
              <a:cs typeface="Arial"/>
              <a:sym typeface="Arial"/>
            </a:endParaRPr>
          </a:p>
          <a:p>
            <a:pPr marL="6494" marR="0" lvl="0" indent="0" algn="l" rtl="0">
              <a:lnSpc>
                <a:spcPct val="24392"/>
              </a:lnSpc>
              <a:spcBef>
                <a:spcPts val="34"/>
              </a:spcBef>
              <a:spcAft>
                <a:spcPts val="0"/>
              </a:spcAft>
              <a:buNone/>
            </a:pPr>
            <a:endParaRPr sz="2800">
              <a:solidFill>
                <a:schemeClr val="dk1"/>
              </a:solidFill>
              <a:latin typeface="Arial"/>
              <a:ea typeface="Arial"/>
              <a:cs typeface="Arial"/>
              <a:sym typeface="Arial"/>
            </a:endParaRPr>
          </a:p>
          <a:p>
            <a:pPr marL="6494" marR="0" lvl="0" indent="0" algn="l" rtl="0">
              <a:lnSpc>
                <a:spcPct val="24392"/>
              </a:lnSpc>
              <a:spcBef>
                <a:spcPts val="34"/>
              </a:spcBef>
              <a:spcAft>
                <a:spcPts val="0"/>
              </a:spcAft>
              <a:buNone/>
            </a:pPr>
            <a:endParaRPr sz="2800">
              <a:solidFill>
                <a:schemeClr val="dk1"/>
              </a:solidFill>
              <a:latin typeface="Arial"/>
              <a:ea typeface="Arial"/>
              <a:cs typeface="Arial"/>
              <a:sym typeface="Arial"/>
            </a:endParaRPr>
          </a:p>
          <a:p>
            <a:pPr marL="6494" marR="0" lvl="0" indent="0" algn="l" rtl="0">
              <a:lnSpc>
                <a:spcPct val="24392"/>
              </a:lnSpc>
              <a:spcBef>
                <a:spcPts val="34"/>
              </a:spcBef>
              <a:spcAft>
                <a:spcPts val="0"/>
              </a:spcAft>
              <a:buNone/>
            </a:pPr>
            <a:r>
              <a:rPr lang="es-ES" sz="2800">
                <a:solidFill>
                  <a:schemeClr val="dk1"/>
                </a:solidFill>
                <a:latin typeface="Arial"/>
                <a:ea typeface="Arial"/>
                <a:cs typeface="Arial"/>
                <a:sym typeface="Arial"/>
              </a:rPr>
              <a:t>como mínimo y debe considerar los siguientes </a:t>
            </a:r>
            <a:endParaRPr sz="2800">
              <a:solidFill>
                <a:schemeClr val="dk1"/>
              </a:solidFill>
              <a:latin typeface="Arial"/>
              <a:ea typeface="Arial"/>
              <a:cs typeface="Arial"/>
              <a:sym typeface="Arial"/>
            </a:endParaRPr>
          </a:p>
          <a:p>
            <a:pPr marL="6494" marR="0" lvl="0" indent="0" algn="l" rtl="0">
              <a:lnSpc>
                <a:spcPct val="24392"/>
              </a:lnSpc>
              <a:spcBef>
                <a:spcPts val="34"/>
              </a:spcBef>
              <a:spcAft>
                <a:spcPts val="0"/>
              </a:spcAft>
              <a:buNone/>
            </a:pPr>
            <a:endParaRPr sz="2800">
              <a:solidFill>
                <a:schemeClr val="dk1"/>
              </a:solidFill>
              <a:latin typeface="Arial"/>
              <a:ea typeface="Arial"/>
              <a:cs typeface="Arial"/>
              <a:sym typeface="Arial"/>
            </a:endParaRPr>
          </a:p>
          <a:p>
            <a:pPr marL="6494" marR="0" lvl="0" indent="0" algn="l" rtl="0">
              <a:lnSpc>
                <a:spcPct val="24392"/>
              </a:lnSpc>
              <a:spcBef>
                <a:spcPts val="34"/>
              </a:spcBef>
              <a:spcAft>
                <a:spcPts val="0"/>
              </a:spcAft>
              <a:buNone/>
            </a:pPr>
            <a:endParaRPr sz="2800">
              <a:solidFill>
                <a:schemeClr val="dk1"/>
              </a:solidFill>
              <a:latin typeface="Arial"/>
              <a:ea typeface="Arial"/>
              <a:cs typeface="Arial"/>
              <a:sym typeface="Arial"/>
            </a:endParaRPr>
          </a:p>
          <a:p>
            <a:pPr marL="6494" marR="0" lvl="0" indent="0" algn="l" rtl="0">
              <a:lnSpc>
                <a:spcPct val="24392"/>
              </a:lnSpc>
              <a:spcBef>
                <a:spcPts val="34"/>
              </a:spcBef>
              <a:spcAft>
                <a:spcPts val="0"/>
              </a:spcAft>
              <a:buNone/>
            </a:pPr>
            <a:endParaRPr sz="2800">
              <a:solidFill>
                <a:schemeClr val="dk1"/>
              </a:solidFill>
              <a:latin typeface="Arial"/>
              <a:ea typeface="Arial"/>
              <a:cs typeface="Arial"/>
              <a:sym typeface="Arial"/>
            </a:endParaRPr>
          </a:p>
          <a:p>
            <a:pPr marL="6494" marR="0" lvl="0" indent="0" algn="l" rtl="0">
              <a:lnSpc>
                <a:spcPct val="24392"/>
              </a:lnSpc>
              <a:spcBef>
                <a:spcPts val="34"/>
              </a:spcBef>
              <a:spcAft>
                <a:spcPts val="0"/>
              </a:spcAft>
              <a:buNone/>
            </a:pPr>
            <a:endParaRPr sz="2800">
              <a:solidFill>
                <a:schemeClr val="dk1"/>
              </a:solidFill>
              <a:latin typeface="Arial"/>
              <a:ea typeface="Arial"/>
              <a:cs typeface="Arial"/>
              <a:sym typeface="Arial"/>
            </a:endParaRPr>
          </a:p>
          <a:p>
            <a:pPr marL="6494" marR="0" lvl="0" indent="0" algn="l" rtl="0">
              <a:lnSpc>
                <a:spcPct val="24392"/>
              </a:lnSpc>
              <a:spcBef>
                <a:spcPts val="34"/>
              </a:spcBef>
              <a:spcAft>
                <a:spcPts val="0"/>
              </a:spcAft>
              <a:buNone/>
            </a:pPr>
            <a:r>
              <a:rPr lang="es-ES" sz="2800">
                <a:solidFill>
                  <a:schemeClr val="dk1"/>
                </a:solidFill>
                <a:latin typeface="Arial"/>
                <a:ea typeface="Arial"/>
                <a:cs typeface="Arial"/>
                <a:sym typeface="Arial"/>
              </a:rPr>
              <a:t>aspectos:</a:t>
            </a:r>
            <a:endParaRPr/>
          </a:p>
          <a:p>
            <a:pPr marL="6494" marR="11612" lvl="0" indent="0" algn="l" rtl="0">
              <a:lnSpc>
                <a:spcPct val="95825"/>
              </a:lnSpc>
              <a:spcBef>
                <a:spcPts val="465"/>
              </a:spcBef>
              <a:spcAft>
                <a:spcPts val="0"/>
              </a:spcAft>
              <a:buNone/>
            </a:pPr>
            <a:endParaRPr sz="2400" b="1">
              <a:solidFill>
                <a:srgbClr val="E2241C"/>
              </a:solidFill>
              <a:latin typeface="Arial"/>
              <a:ea typeface="Arial"/>
              <a:cs typeface="Arial"/>
              <a:sym typeface="Arial"/>
            </a:endParaRPr>
          </a:p>
          <a:p>
            <a:pPr marL="6494" marR="11612" lvl="0" indent="0" algn="l" rtl="0">
              <a:lnSpc>
                <a:spcPct val="95825"/>
              </a:lnSpc>
              <a:spcBef>
                <a:spcPts val="465"/>
              </a:spcBef>
              <a:spcAft>
                <a:spcPts val="0"/>
              </a:spcAft>
              <a:buNone/>
            </a:pPr>
            <a:r>
              <a:rPr lang="es-ES" sz="2400" b="1">
                <a:solidFill>
                  <a:srgbClr val="E2241C"/>
                </a:solidFill>
                <a:latin typeface="Arial"/>
                <a:ea typeface="Arial"/>
                <a:cs typeface="Arial"/>
                <a:sym typeface="Arial"/>
              </a:rPr>
              <a:t>a) </a:t>
            </a:r>
            <a:r>
              <a:rPr lang="es-ES" sz="2400">
                <a:solidFill>
                  <a:schemeClr val="dk1"/>
                </a:solidFill>
                <a:latin typeface="Arial"/>
                <a:ea typeface="Arial"/>
                <a:cs typeface="Arial"/>
                <a:sym typeface="Arial"/>
              </a:rPr>
              <a:t>Actividad Física.</a:t>
            </a:r>
            <a:endParaRPr/>
          </a:p>
          <a:p>
            <a:pPr marL="6494" marR="11612" lvl="0" indent="0" algn="l" rtl="0">
              <a:lnSpc>
                <a:spcPct val="95825"/>
              </a:lnSpc>
              <a:spcBef>
                <a:spcPts val="465"/>
              </a:spcBef>
              <a:spcAft>
                <a:spcPts val="0"/>
              </a:spcAft>
              <a:buNone/>
            </a:pPr>
            <a:r>
              <a:rPr lang="es-ES" sz="2400" b="1">
                <a:solidFill>
                  <a:srgbClr val="E2241C"/>
                </a:solidFill>
                <a:latin typeface="Arial"/>
                <a:ea typeface="Arial"/>
                <a:cs typeface="Arial"/>
                <a:sym typeface="Arial"/>
              </a:rPr>
              <a:t>b) </a:t>
            </a:r>
            <a:r>
              <a:rPr lang="es-ES" sz="2400">
                <a:solidFill>
                  <a:schemeClr val="dk1"/>
                </a:solidFill>
                <a:latin typeface="Arial"/>
                <a:ea typeface="Arial"/>
                <a:cs typeface="Arial"/>
                <a:sym typeface="Arial"/>
              </a:rPr>
              <a:t>Revisión de Guías de Autoinstrucción.</a:t>
            </a:r>
            <a:endParaRPr/>
          </a:p>
          <a:p>
            <a:pPr marL="6494" marR="1541180" lvl="0" indent="0" algn="l" rtl="0">
              <a:lnSpc>
                <a:spcPct val="30125"/>
              </a:lnSpc>
              <a:spcBef>
                <a:spcPts val="465"/>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65"/>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65"/>
              </a:spcBef>
              <a:spcAft>
                <a:spcPts val="0"/>
              </a:spcAft>
              <a:buNone/>
            </a:pPr>
            <a:r>
              <a:rPr lang="es-ES" sz="2400" b="1">
                <a:solidFill>
                  <a:srgbClr val="E2241C"/>
                </a:solidFill>
                <a:latin typeface="Arial"/>
                <a:ea typeface="Arial"/>
                <a:cs typeface="Arial"/>
                <a:sym typeface="Arial"/>
              </a:rPr>
              <a:t>c) </a:t>
            </a:r>
            <a:r>
              <a:rPr lang="es-ES" sz="2400">
                <a:solidFill>
                  <a:schemeClr val="dk1"/>
                </a:solidFill>
                <a:latin typeface="Arial"/>
                <a:ea typeface="Arial"/>
                <a:cs typeface="Arial"/>
                <a:sym typeface="Arial"/>
              </a:rPr>
              <a:t>Prácticas según pauta. </a:t>
            </a:r>
            <a:endParaRPr/>
          </a:p>
          <a:p>
            <a:pPr marL="6494" marR="1541180" lvl="0" indent="0" algn="l" rtl="0">
              <a:lnSpc>
                <a:spcPct val="30125"/>
              </a:lnSpc>
              <a:spcBef>
                <a:spcPts val="477"/>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77"/>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77"/>
              </a:spcBef>
              <a:spcAft>
                <a:spcPts val="0"/>
              </a:spcAft>
              <a:buNone/>
            </a:pPr>
            <a:r>
              <a:rPr lang="es-ES" sz="2400" b="1">
                <a:solidFill>
                  <a:srgbClr val="E2241C"/>
                </a:solidFill>
                <a:latin typeface="Arial"/>
                <a:ea typeface="Arial"/>
                <a:cs typeface="Arial"/>
                <a:sym typeface="Arial"/>
              </a:rPr>
              <a:t>d) </a:t>
            </a:r>
            <a:r>
              <a:rPr lang="es-ES" sz="2400">
                <a:solidFill>
                  <a:schemeClr val="dk1"/>
                </a:solidFill>
                <a:latin typeface="Arial"/>
                <a:ea typeface="Arial"/>
                <a:cs typeface="Arial"/>
                <a:sym typeface="Arial"/>
              </a:rPr>
              <a:t>Aplicación Check List. </a:t>
            </a:r>
            <a:endParaRPr/>
          </a:p>
          <a:p>
            <a:pPr marL="6494" marR="1541180" lvl="0" indent="0" algn="l" rtl="0">
              <a:lnSpc>
                <a:spcPct val="30125"/>
              </a:lnSpc>
              <a:spcBef>
                <a:spcPts val="477"/>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77"/>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77"/>
              </a:spcBef>
              <a:spcAft>
                <a:spcPts val="0"/>
              </a:spcAft>
              <a:buNone/>
            </a:pPr>
            <a:r>
              <a:rPr lang="es-ES" sz="2400" b="1">
                <a:solidFill>
                  <a:srgbClr val="E2241C"/>
                </a:solidFill>
                <a:latin typeface="Arial"/>
                <a:ea typeface="Arial"/>
                <a:cs typeface="Arial"/>
                <a:sym typeface="Arial"/>
              </a:rPr>
              <a:t>e) </a:t>
            </a:r>
            <a:r>
              <a:rPr lang="es-ES" sz="2400">
                <a:solidFill>
                  <a:schemeClr val="dk1"/>
                </a:solidFill>
                <a:latin typeface="Arial"/>
                <a:ea typeface="Arial"/>
                <a:cs typeface="Arial"/>
                <a:sym typeface="Arial"/>
              </a:rPr>
              <a:t>Proceso de evaluación. </a:t>
            </a:r>
            <a:endParaRPr/>
          </a:p>
          <a:p>
            <a:pPr marL="6494" marR="1541180" lvl="0" indent="0" algn="l" rtl="0">
              <a:lnSpc>
                <a:spcPct val="30125"/>
              </a:lnSpc>
              <a:spcBef>
                <a:spcPts val="477"/>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77"/>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77"/>
              </a:spcBef>
              <a:spcAft>
                <a:spcPts val="0"/>
              </a:spcAft>
              <a:buNone/>
            </a:pPr>
            <a:r>
              <a:rPr lang="es-ES" sz="2400" b="1">
                <a:solidFill>
                  <a:srgbClr val="E2241C"/>
                </a:solidFill>
                <a:latin typeface="Arial"/>
                <a:ea typeface="Arial"/>
                <a:cs typeface="Arial"/>
                <a:sym typeface="Arial"/>
              </a:rPr>
              <a:t>f)  </a:t>
            </a:r>
            <a:r>
              <a:rPr lang="es-ES" sz="2400">
                <a:solidFill>
                  <a:schemeClr val="dk1"/>
                </a:solidFill>
                <a:latin typeface="Arial"/>
                <a:ea typeface="Arial"/>
                <a:cs typeface="Arial"/>
                <a:sym typeface="Arial"/>
              </a:rPr>
              <a:t>Entrega de resultados. </a:t>
            </a:r>
            <a:endParaRPr/>
          </a:p>
          <a:p>
            <a:pPr marL="6494" marR="1541180" lvl="0" indent="0" algn="l" rtl="0">
              <a:lnSpc>
                <a:spcPct val="30125"/>
              </a:lnSpc>
              <a:spcBef>
                <a:spcPts val="477"/>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77"/>
              </a:spcBef>
              <a:spcAft>
                <a:spcPts val="0"/>
              </a:spcAft>
              <a:buNone/>
            </a:pPr>
            <a:endParaRPr sz="2400" b="1">
              <a:solidFill>
                <a:srgbClr val="E2241C"/>
              </a:solidFill>
              <a:latin typeface="Arial"/>
              <a:ea typeface="Arial"/>
              <a:cs typeface="Arial"/>
              <a:sym typeface="Arial"/>
            </a:endParaRPr>
          </a:p>
          <a:p>
            <a:pPr marL="6494" marR="1541180" lvl="0" indent="0" algn="l" rtl="0">
              <a:lnSpc>
                <a:spcPct val="30125"/>
              </a:lnSpc>
              <a:spcBef>
                <a:spcPts val="477"/>
              </a:spcBef>
              <a:spcAft>
                <a:spcPts val="0"/>
              </a:spcAft>
              <a:buNone/>
            </a:pPr>
            <a:r>
              <a:rPr lang="es-ES" sz="2400" b="1">
                <a:solidFill>
                  <a:srgbClr val="E2241C"/>
                </a:solidFill>
                <a:latin typeface="Arial"/>
                <a:ea typeface="Arial"/>
                <a:cs typeface="Arial"/>
                <a:sym typeface="Arial"/>
              </a:rPr>
              <a:t>g) </a:t>
            </a:r>
            <a:r>
              <a:rPr lang="es-ES" sz="2400">
                <a:solidFill>
                  <a:schemeClr val="dk1"/>
                </a:solidFill>
                <a:latin typeface="Arial"/>
                <a:ea typeface="Arial"/>
                <a:cs typeface="Arial"/>
                <a:sym typeface="Arial"/>
              </a:rPr>
              <a:t>Cierre del proceso.</a:t>
            </a:r>
            <a:endParaRPr sz="2400">
              <a:solidFill>
                <a:schemeClr val="dk1"/>
              </a:solidFill>
              <a:latin typeface="Arial"/>
              <a:ea typeface="Arial"/>
              <a:cs typeface="Arial"/>
              <a:sym typeface="Arial"/>
            </a:endParaRPr>
          </a:p>
        </p:txBody>
      </p:sp>
      <p:sp>
        <p:nvSpPr>
          <p:cNvPr id="321" name="Shape 321"/>
          <p:cNvSpPr txBox="1"/>
          <p:nvPr/>
        </p:nvSpPr>
        <p:spPr>
          <a:xfrm>
            <a:off x="4250875" y="3352826"/>
            <a:ext cx="677422" cy="369680"/>
          </a:xfrm>
          <a:prstGeom prst="rect">
            <a:avLst/>
          </a:prstGeom>
          <a:noFill/>
          <a:ln>
            <a:noFill/>
          </a:ln>
        </p:spPr>
        <p:txBody>
          <a:bodyPr spcFirstLastPara="1" wrap="square" lIns="0" tIns="0" rIns="0" bIns="0" anchor="t" anchorCtr="0">
            <a:noAutofit/>
          </a:bodyPr>
          <a:lstStyle/>
          <a:p>
            <a:pPr marL="6494" marR="0" lvl="0" indent="0" algn="l" rtl="0">
              <a:lnSpc>
                <a:spcPct val="109196"/>
              </a:lnSpc>
              <a:spcBef>
                <a:spcPts val="0"/>
              </a:spcBef>
              <a:spcAft>
                <a:spcPts val="0"/>
              </a:spcAft>
              <a:buNone/>
            </a:pPr>
            <a:endParaRPr sz="946">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animEffect transition="in" filter="fade">
                                      <p:cBhvr>
                                        <p:cTn id="7" dur="500"/>
                                        <p:tgtEl>
                                          <p:spTgt spid="3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
                                            <p:txEl>
                                              <p:pRg st="1" end="1"/>
                                            </p:txEl>
                                          </p:spTgt>
                                        </p:tgtEl>
                                        <p:attrNameLst>
                                          <p:attrName>style.visibility</p:attrName>
                                        </p:attrNameLst>
                                      </p:cBhvr>
                                      <p:to>
                                        <p:strVal val="visible"/>
                                      </p:to>
                                    </p:set>
                                    <p:animEffect transition="in" filter="fade">
                                      <p:cBhvr>
                                        <p:cTn id="12" dur="500"/>
                                        <p:tgtEl>
                                          <p:spTgt spid="3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
                                            <p:txEl>
                                              <p:pRg st="2" end="2"/>
                                            </p:txEl>
                                          </p:spTgt>
                                        </p:tgtEl>
                                        <p:attrNameLst>
                                          <p:attrName>style.visibility</p:attrName>
                                        </p:attrNameLst>
                                      </p:cBhvr>
                                      <p:to>
                                        <p:strVal val="visible"/>
                                      </p:to>
                                    </p:set>
                                    <p:animEffect transition="in" filter="fade">
                                      <p:cBhvr>
                                        <p:cTn id="17" dur="500"/>
                                        <p:tgtEl>
                                          <p:spTgt spid="3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
                                            <p:txEl>
                                              <p:pRg st="3" end="3"/>
                                            </p:txEl>
                                          </p:spTgt>
                                        </p:tgtEl>
                                        <p:attrNameLst>
                                          <p:attrName>style.visibility</p:attrName>
                                        </p:attrNameLst>
                                      </p:cBhvr>
                                      <p:to>
                                        <p:strVal val="visible"/>
                                      </p:to>
                                    </p:set>
                                    <p:animEffect transition="in" filter="fade">
                                      <p:cBhvr>
                                        <p:cTn id="22" dur="500"/>
                                        <p:tgtEl>
                                          <p:spTgt spid="3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
                                            <p:txEl>
                                              <p:pRg st="4" end="4"/>
                                            </p:txEl>
                                          </p:spTgt>
                                        </p:tgtEl>
                                        <p:attrNameLst>
                                          <p:attrName>style.visibility</p:attrName>
                                        </p:attrNameLst>
                                      </p:cBhvr>
                                      <p:to>
                                        <p:strVal val="visible"/>
                                      </p:to>
                                    </p:set>
                                    <p:animEffect transition="in" filter="fade">
                                      <p:cBhvr>
                                        <p:cTn id="27" dur="500"/>
                                        <p:tgtEl>
                                          <p:spTgt spid="3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
                                            <p:txEl>
                                              <p:pRg st="5" end="5"/>
                                            </p:txEl>
                                          </p:spTgt>
                                        </p:tgtEl>
                                        <p:attrNameLst>
                                          <p:attrName>style.visibility</p:attrName>
                                        </p:attrNameLst>
                                      </p:cBhvr>
                                      <p:to>
                                        <p:strVal val="visible"/>
                                      </p:to>
                                    </p:set>
                                    <p:animEffect transition="in" filter="fade">
                                      <p:cBhvr>
                                        <p:cTn id="32" dur="500"/>
                                        <p:tgtEl>
                                          <p:spTgt spid="3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0">
                                            <p:txEl>
                                              <p:pRg st="6" end="6"/>
                                            </p:txEl>
                                          </p:spTgt>
                                        </p:tgtEl>
                                        <p:attrNameLst>
                                          <p:attrName>style.visibility</p:attrName>
                                        </p:attrNameLst>
                                      </p:cBhvr>
                                      <p:to>
                                        <p:strVal val="visible"/>
                                      </p:to>
                                    </p:set>
                                    <p:animEffect transition="in" filter="fade">
                                      <p:cBhvr>
                                        <p:cTn id="37" dur="500"/>
                                        <p:tgtEl>
                                          <p:spTgt spid="3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0">
                                            <p:txEl>
                                              <p:pRg st="7" end="7"/>
                                            </p:txEl>
                                          </p:spTgt>
                                        </p:tgtEl>
                                        <p:attrNameLst>
                                          <p:attrName>style.visibility</p:attrName>
                                        </p:attrNameLst>
                                      </p:cBhvr>
                                      <p:to>
                                        <p:strVal val="visible"/>
                                      </p:to>
                                    </p:set>
                                    <p:animEffect transition="in" filter="fade">
                                      <p:cBhvr>
                                        <p:cTn id="42" dur="500"/>
                                        <p:tgtEl>
                                          <p:spTgt spid="3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0">
                                            <p:txEl>
                                              <p:pRg st="8" end="8"/>
                                            </p:txEl>
                                          </p:spTgt>
                                        </p:tgtEl>
                                        <p:attrNameLst>
                                          <p:attrName>style.visibility</p:attrName>
                                        </p:attrNameLst>
                                      </p:cBhvr>
                                      <p:to>
                                        <p:strVal val="visible"/>
                                      </p:to>
                                    </p:set>
                                    <p:animEffect transition="in" filter="fade">
                                      <p:cBhvr>
                                        <p:cTn id="47" dur="500"/>
                                        <p:tgtEl>
                                          <p:spTgt spid="32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0">
                                            <p:txEl>
                                              <p:pRg st="9" end="9"/>
                                            </p:txEl>
                                          </p:spTgt>
                                        </p:tgtEl>
                                        <p:attrNameLst>
                                          <p:attrName>style.visibility</p:attrName>
                                        </p:attrNameLst>
                                      </p:cBhvr>
                                      <p:to>
                                        <p:strVal val="visible"/>
                                      </p:to>
                                    </p:set>
                                    <p:animEffect transition="in" filter="fade">
                                      <p:cBhvr>
                                        <p:cTn id="52" dur="500"/>
                                        <p:tgtEl>
                                          <p:spTgt spid="32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0">
                                            <p:txEl>
                                              <p:pRg st="10" end="10"/>
                                            </p:txEl>
                                          </p:spTgt>
                                        </p:tgtEl>
                                        <p:attrNameLst>
                                          <p:attrName>style.visibility</p:attrName>
                                        </p:attrNameLst>
                                      </p:cBhvr>
                                      <p:to>
                                        <p:strVal val="visible"/>
                                      </p:to>
                                    </p:set>
                                    <p:animEffect transition="in" filter="fade">
                                      <p:cBhvr>
                                        <p:cTn id="57" dur="500"/>
                                        <p:tgtEl>
                                          <p:spTgt spid="32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20">
                                            <p:txEl>
                                              <p:pRg st="11" end="11"/>
                                            </p:txEl>
                                          </p:spTgt>
                                        </p:tgtEl>
                                        <p:attrNameLst>
                                          <p:attrName>style.visibility</p:attrName>
                                        </p:attrNameLst>
                                      </p:cBhvr>
                                      <p:to>
                                        <p:strVal val="visible"/>
                                      </p:to>
                                    </p:set>
                                    <p:animEffect transition="in" filter="fade">
                                      <p:cBhvr>
                                        <p:cTn id="62" dur="500"/>
                                        <p:tgtEl>
                                          <p:spTgt spid="320">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20">
                                            <p:txEl>
                                              <p:pRg st="12" end="12"/>
                                            </p:txEl>
                                          </p:spTgt>
                                        </p:tgtEl>
                                        <p:attrNameLst>
                                          <p:attrName>style.visibility</p:attrName>
                                        </p:attrNameLst>
                                      </p:cBhvr>
                                      <p:to>
                                        <p:strVal val="visible"/>
                                      </p:to>
                                    </p:set>
                                    <p:animEffect transition="in" filter="fade">
                                      <p:cBhvr>
                                        <p:cTn id="67" dur="500"/>
                                        <p:tgtEl>
                                          <p:spTgt spid="320">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20">
                                            <p:txEl>
                                              <p:pRg st="13" end="13"/>
                                            </p:txEl>
                                          </p:spTgt>
                                        </p:tgtEl>
                                        <p:attrNameLst>
                                          <p:attrName>style.visibility</p:attrName>
                                        </p:attrNameLst>
                                      </p:cBhvr>
                                      <p:to>
                                        <p:strVal val="visible"/>
                                      </p:to>
                                    </p:set>
                                    <p:animEffect transition="in" filter="fade">
                                      <p:cBhvr>
                                        <p:cTn id="72" dur="500"/>
                                        <p:tgtEl>
                                          <p:spTgt spid="320">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20">
                                            <p:txEl>
                                              <p:pRg st="14" end="14"/>
                                            </p:txEl>
                                          </p:spTgt>
                                        </p:tgtEl>
                                        <p:attrNameLst>
                                          <p:attrName>style.visibility</p:attrName>
                                        </p:attrNameLst>
                                      </p:cBhvr>
                                      <p:to>
                                        <p:strVal val="visible"/>
                                      </p:to>
                                    </p:set>
                                    <p:animEffect transition="in" filter="fade">
                                      <p:cBhvr>
                                        <p:cTn id="77" dur="500"/>
                                        <p:tgtEl>
                                          <p:spTgt spid="320">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20">
                                            <p:txEl>
                                              <p:pRg st="15" end="15"/>
                                            </p:txEl>
                                          </p:spTgt>
                                        </p:tgtEl>
                                        <p:attrNameLst>
                                          <p:attrName>style.visibility</p:attrName>
                                        </p:attrNameLst>
                                      </p:cBhvr>
                                      <p:to>
                                        <p:strVal val="visible"/>
                                      </p:to>
                                    </p:set>
                                    <p:animEffect transition="in" filter="fade">
                                      <p:cBhvr>
                                        <p:cTn id="82" dur="500"/>
                                        <p:tgtEl>
                                          <p:spTgt spid="320">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20">
                                            <p:txEl>
                                              <p:pRg st="16" end="16"/>
                                            </p:txEl>
                                          </p:spTgt>
                                        </p:tgtEl>
                                        <p:attrNameLst>
                                          <p:attrName>style.visibility</p:attrName>
                                        </p:attrNameLst>
                                      </p:cBhvr>
                                      <p:to>
                                        <p:strVal val="visible"/>
                                      </p:to>
                                    </p:set>
                                    <p:animEffect transition="in" filter="fade">
                                      <p:cBhvr>
                                        <p:cTn id="87" dur="500"/>
                                        <p:tgtEl>
                                          <p:spTgt spid="320">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20">
                                            <p:txEl>
                                              <p:pRg st="17" end="17"/>
                                            </p:txEl>
                                          </p:spTgt>
                                        </p:tgtEl>
                                        <p:attrNameLst>
                                          <p:attrName>style.visibility</p:attrName>
                                        </p:attrNameLst>
                                      </p:cBhvr>
                                      <p:to>
                                        <p:strVal val="visible"/>
                                      </p:to>
                                    </p:set>
                                    <p:animEffect transition="in" filter="fade">
                                      <p:cBhvr>
                                        <p:cTn id="92" dur="500"/>
                                        <p:tgtEl>
                                          <p:spTgt spid="320">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20">
                                            <p:txEl>
                                              <p:pRg st="18" end="18"/>
                                            </p:txEl>
                                          </p:spTgt>
                                        </p:tgtEl>
                                        <p:attrNameLst>
                                          <p:attrName>style.visibility</p:attrName>
                                        </p:attrNameLst>
                                      </p:cBhvr>
                                      <p:to>
                                        <p:strVal val="visible"/>
                                      </p:to>
                                    </p:set>
                                    <p:animEffect transition="in" filter="fade">
                                      <p:cBhvr>
                                        <p:cTn id="97" dur="500"/>
                                        <p:tgtEl>
                                          <p:spTgt spid="320">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20">
                                            <p:txEl>
                                              <p:pRg st="19" end="19"/>
                                            </p:txEl>
                                          </p:spTgt>
                                        </p:tgtEl>
                                        <p:attrNameLst>
                                          <p:attrName>style.visibility</p:attrName>
                                        </p:attrNameLst>
                                      </p:cBhvr>
                                      <p:to>
                                        <p:strVal val="visible"/>
                                      </p:to>
                                    </p:set>
                                    <p:animEffect transition="in" filter="fade">
                                      <p:cBhvr>
                                        <p:cTn id="102" dur="500"/>
                                        <p:tgtEl>
                                          <p:spTgt spid="320">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20">
                                            <p:txEl>
                                              <p:pRg st="20" end="20"/>
                                            </p:txEl>
                                          </p:spTgt>
                                        </p:tgtEl>
                                        <p:attrNameLst>
                                          <p:attrName>style.visibility</p:attrName>
                                        </p:attrNameLst>
                                      </p:cBhvr>
                                      <p:to>
                                        <p:strVal val="visible"/>
                                      </p:to>
                                    </p:set>
                                    <p:animEffect transition="in" filter="fade">
                                      <p:cBhvr>
                                        <p:cTn id="107" dur="500"/>
                                        <p:tgtEl>
                                          <p:spTgt spid="320">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20">
                                            <p:txEl>
                                              <p:pRg st="21" end="21"/>
                                            </p:txEl>
                                          </p:spTgt>
                                        </p:tgtEl>
                                        <p:attrNameLst>
                                          <p:attrName>style.visibility</p:attrName>
                                        </p:attrNameLst>
                                      </p:cBhvr>
                                      <p:to>
                                        <p:strVal val="visible"/>
                                      </p:to>
                                    </p:set>
                                    <p:animEffect transition="in" filter="fade">
                                      <p:cBhvr>
                                        <p:cTn id="112" dur="500"/>
                                        <p:tgtEl>
                                          <p:spTgt spid="320">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20">
                                            <p:txEl>
                                              <p:pRg st="22" end="22"/>
                                            </p:txEl>
                                          </p:spTgt>
                                        </p:tgtEl>
                                        <p:attrNameLst>
                                          <p:attrName>style.visibility</p:attrName>
                                        </p:attrNameLst>
                                      </p:cBhvr>
                                      <p:to>
                                        <p:strVal val="visible"/>
                                      </p:to>
                                    </p:set>
                                    <p:animEffect transition="in" filter="fade">
                                      <p:cBhvr>
                                        <p:cTn id="117" dur="500"/>
                                        <p:tgtEl>
                                          <p:spTgt spid="320">
                                            <p:txEl>
                                              <p:pRg st="22" end="2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20">
                                            <p:txEl>
                                              <p:pRg st="23" end="23"/>
                                            </p:txEl>
                                          </p:spTgt>
                                        </p:tgtEl>
                                        <p:attrNameLst>
                                          <p:attrName>style.visibility</p:attrName>
                                        </p:attrNameLst>
                                      </p:cBhvr>
                                      <p:to>
                                        <p:strVal val="visible"/>
                                      </p:to>
                                    </p:set>
                                    <p:animEffect transition="in" filter="fade">
                                      <p:cBhvr>
                                        <p:cTn id="122" dur="500"/>
                                        <p:tgtEl>
                                          <p:spTgt spid="320">
                                            <p:txEl>
                                              <p:pRg st="23" end="2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20">
                                            <p:txEl>
                                              <p:pRg st="24" end="24"/>
                                            </p:txEl>
                                          </p:spTgt>
                                        </p:tgtEl>
                                        <p:attrNameLst>
                                          <p:attrName>style.visibility</p:attrName>
                                        </p:attrNameLst>
                                      </p:cBhvr>
                                      <p:to>
                                        <p:strVal val="visible"/>
                                      </p:to>
                                    </p:set>
                                    <p:animEffect transition="in" filter="fade">
                                      <p:cBhvr>
                                        <p:cTn id="127" dur="500"/>
                                        <p:tgtEl>
                                          <p:spTgt spid="320">
                                            <p:txEl>
                                              <p:pRg st="24" end="2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20">
                                            <p:txEl>
                                              <p:pRg st="25" end="25"/>
                                            </p:txEl>
                                          </p:spTgt>
                                        </p:tgtEl>
                                        <p:attrNameLst>
                                          <p:attrName>style.visibility</p:attrName>
                                        </p:attrNameLst>
                                      </p:cBhvr>
                                      <p:to>
                                        <p:strVal val="visible"/>
                                      </p:to>
                                    </p:set>
                                    <p:animEffect transition="in" filter="fade">
                                      <p:cBhvr>
                                        <p:cTn id="132" dur="500"/>
                                        <p:tgtEl>
                                          <p:spTgt spid="320">
                                            <p:txEl>
                                              <p:pRg st="25" end="25"/>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20">
                                            <p:txEl>
                                              <p:pRg st="26" end="26"/>
                                            </p:txEl>
                                          </p:spTgt>
                                        </p:tgtEl>
                                        <p:attrNameLst>
                                          <p:attrName>style.visibility</p:attrName>
                                        </p:attrNameLst>
                                      </p:cBhvr>
                                      <p:to>
                                        <p:strVal val="visible"/>
                                      </p:to>
                                    </p:set>
                                    <p:animEffect transition="in" filter="fade">
                                      <p:cBhvr>
                                        <p:cTn id="137" dur="500"/>
                                        <p:tgtEl>
                                          <p:spTgt spid="320">
                                            <p:txEl>
                                              <p:pRg st="26" end="26"/>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20">
                                            <p:txEl>
                                              <p:pRg st="27" end="27"/>
                                            </p:txEl>
                                          </p:spTgt>
                                        </p:tgtEl>
                                        <p:attrNameLst>
                                          <p:attrName>style.visibility</p:attrName>
                                        </p:attrNameLst>
                                      </p:cBhvr>
                                      <p:to>
                                        <p:strVal val="visible"/>
                                      </p:to>
                                    </p:set>
                                    <p:animEffect transition="in" filter="fade">
                                      <p:cBhvr>
                                        <p:cTn id="142" dur="500"/>
                                        <p:tgtEl>
                                          <p:spTgt spid="320">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p:nvPr/>
        </p:nvSpPr>
        <p:spPr>
          <a:xfrm>
            <a:off x="994931" y="1414624"/>
            <a:ext cx="4665784" cy="226834"/>
          </a:xfrm>
          <a:prstGeom prst="rect">
            <a:avLst/>
          </a:prstGeom>
          <a:noFill/>
          <a:ln>
            <a:noFill/>
          </a:ln>
        </p:spPr>
        <p:txBody>
          <a:bodyPr spcFirstLastPara="1" wrap="square" lIns="0" tIns="0" rIns="0" bIns="0" anchor="t" anchorCtr="0">
            <a:noAutofit/>
          </a:bodyPr>
          <a:lstStyle/>
          <a:p>
            <a:pPr marL="6494" marR="0" lvl="0" indent="0" algn="l" rtl="0">
              <a:lnSpc>
                <a:spcPct val="49611"/>
              </a:lnSpc>
              <a:spcBef>
                <a:spcPts val="0"/>
              </a:spcBef>
              <a:spcAft>
                <a:spcPts val="0"/>
              </a:spcAft>
              <a:buNone/>
            </a:pPr>
            <a:r>
              <a:rPr lang="es-ES" sz="1800" b="1" u="sng">
                <a:solidFill>
                  <a:srgbClr val="FF0000"/>
                </a:solidFill>
                <a:latin typeface="Arial"/>
                <a:ea typeface="Arial"/>
                <a:cs typeface="Arial"/>
                <a:sym typeface="Arial"/>
              </a:rPr>
              <a:t>REGISTRO DE RESULTADOS</a:t>
            </a:r>
            <a:endParaRPr/>
          </a:p>
        </p:txBody>
      </p:sp>
      <p:sp>
        <p:nvSpPr>
          <p:cNvPr id="327" name="Shape 327"/>
          <p:cNvSpPr txBox="1"/>
          <p:nvPr/>
        </p:nvSpPr>
        <p:spPr>
          <a:xfrm>
            <a:off x="3041487" y="1409019"/>
            <a:ext cx="58838" cy="77932"/>
          </a:xfrm>
          <a:prstGeom prst="rect">
            <a:avLst/>
          </a:prstGeom>
          <a:noFill/>
          <a:ln>
            <a:noFill/>
          </a:ln>
        </p:spPr>
        <p:txBody>
          <a:bodyPr spcFirstLastPara="1" wrap="square" lIns="0" tIns="0" rIns="0" bIns="0" anchor="t" anchorCtr="0">
            <a:noAutofit/>
          </a:bodyPr>
          <a:lstStyle/>
          <a:p>
            <a:pPr marL="6494" marR="0" lvl="0" indent="0" algn="l" rtl="0">
              <a:lnSpc>
                <a:spcPct val="24083"/>
              </a:lnSpc>
              <a:spcBef>
                <a:spcPts val="0"/>
              </a:spcBef>
              <a:spcAft>
                <a:spcPts val="0"/>
              </a:spcAft>
              <a:buNone/>
            </a:pPr>
            <a:endParaRPr sz="2400">
              <a:solidFill>
                <a:schemeClr val="dk1"/>
              </a:solidFill>
              <a:latin typeface="Arial"/>
              <a:ea typeface="Arial"/>
              <a:cs typeface="Arial"/>
              <a:sym typeface="Arial"/>
            </a:endParaRPr>
          </a:p>
        </p:txBody>
      </p:sp>
      <p:pic>
        <p:nvPicPr>
          <p:cNvPr id="328" name="Shape 328"/>
          <p:cNvPicPr preferRelativeResize="0"/>
          <p:nvPr/>
        </p:nvPicPr>
        <p:blipFill rotWithShape="1">
          <a:blip r:embed="rId3">
            <a:alphaModFix/>
          </a:blip>
          <a:srcRect/>
          <a:stretch/>
        </p:blipFill>
        <p:spPr>
          <a:xfrm>
            <a:off x="506322" y="1216868"/>
            <a:ext cx="488609" cy="462234"/>
          </a:xfrm>
          <a:prstGeom prst="rect">
            <a:avLst/>
          </a:prstGeom>
          <a:noFill/>
          <a:ln>
            <a:noFill/>
          </a:ln>
        </p:spPr>
      </p:pic>
      <p:sp>
        <p:nvSpPr>
          <p:cNvPr id="329" name="Shape 329"/>
          <p:cNvSpPr/>
          <p:nvPr/>
        </p:nvSpPr>
        <p:spPr>
          <a:xfrm>
            <a:off x="909939" y="2459503"/>
            <a:ext cx="7169536" cy="224676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2000">
                <a:solidFill>
                  <a:schemeClr val="dk1"/>
                </a:solidFill>
                <a:latin typeface="Calibri"/>
                <a:ea typeface="Calibri"/>
                <a:cs typeface="Calibri"/>
                <a:sym typeface="Calibri"/>
              </a:rPr>
              <a:t>Se debe considerar cumplir con los siguientes requerimientos:</a:t>
            </a:r>
            <a:endParaRPr sz="2000">
              <a:solidFill>
                <a:schemeClr val="dk1"/>
              </a:solidFill>
              <a:latin typeface="Calibri"/>
              <a:ea typeface="Calibri"/>
              <a:cs typeface="Calibri"/>
              <a:sym typeface="Calibri"/>
            </a:endParaRPr>
          </a:p>
          <a:p>
            <a:pPr marL="0" marR="0" lvl="0" indent="0" algn="just" rtl="0">
              <a:spcBef>
                <a:spcPts val="0"/>
              </a:spcBef>
              <a:spcAft>
                <a:spcPts val="0"/>
              </a:spcAft>
              <a:buNone/>
            </a:pPr>
            <a:endParaRPr sz="2000">
              <a:solidFill>
                <a:schemeClr val="dk1"/>
              </a:solidFill>
              <a:latin typeface="Calibri"/>
              <a:ea typeface="Calibri"/>
              <a:cs typeface="Calibri"/>
              <a:sym typeface="Calibri"/>
            </a:endParaRPr>
          </a:p>
          <a:p>
            <a:pPr marL="342900" marR="0" lvl="0" indent="-342900" algn="just" rtl="0">
              <a:spcBef>
                <a:spcPts val="0"/>
              </a:spcBef>
              <a:spcAft>
                <a:spcPts val="0"/>
              </a:spcAft>
              <a:buClr>
                <a:srgbClr val="FF0000"/>
              </a:buClr>
              <a:buSzPts val="2000"/>
              <a:buFont typeface="Arial"/>
              <a:buChar char="•"/>
            </a:pPr>
            <a:r>
              <a:rPr lang="es-ES" sz="2000">
                <a:solidFill>
                  <a:schemeClr val="dk1"/>
                </a:solidFill>
                <a:latin typeface="Calibri"/>
                <a:ea typeface="Calibri"/>
                <a:cs typeface="Calibri"/>
                <a:sym typeface="Calibri"/>
              </a:rPr>
              <a:t>El Monitor enviará los resultados de cada Jornada de Entrenamiento en un plazo no superior a 3 días hábiles después de realizada la práctica, al correo </a:t>
            </a:r>
            <a:r>
              <a:rPr lang="es-ES" sz="2000" u="sng">
                <a:solidFill>
                  <a:schemeClr val="hlink"/>
                </a:solidFill>
                <a:latin typeface="Calibri"/>
                <a:ea typeface="Calibri"/>
                <a:cs typeface="Calibri"/>
                <a:sym typeface="Calibri"/>
                <a:hlinkClick r:id="rId4"/>
              </a:rPr>
              <a:t>entrenamiento@bomberos.cl</a:t>
            </a:r>
            <a:r>
              <a:rPr lang="es-ES" sz="2000">
                <a:solidFill>
                  <a:schemeClr val="dk1"/>
                </a:solidFill>
                <a:latin typeface="Calibri"/>
                <a:ea typeface="Calibri"/>
                <a:cs typeface="Calibri"/>
                <a:sym typeface="Calibri"/>
              </a:rPr>
              <a:t> , adjuntando un scanner o fotografía de la hoja de asistencia y resultados señalados en el Anexo N°6.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xEl>
                                              <p:pRg st="0" end="0"/>
                                            </p:txEl>
                                          </p:spTgt>
                                        </p:tgtEl>
                                        <p:attrNameLst>
                                          <p:attrName>style.visibility</p:attrName>
                                        </p:attrNameLst>
                                      </p:cBhvr>
                                      <p:to>
                                        <p:strVal val="visible"/>
                                      </p:to>
                                    </p:set>
                                    <p:animEffect transition="in" filter="fade">
                                      <p:cBhvr>
                                        <p:cTn id="7" dur="500"/>
                                        <p:tgtEl>
                                          <p:spTgt spid="3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p:cNvPicPr preferRelativeResize="0"/>
          <p:nvPr/>
        </p:nvPicPr>
        <p:blipFill rotWithShape="1">
          <a:blip r:embed="rId3">
            <a:alphaModFix/>
          </a:blip>
          <a:srcRect/>
          <a:stretch/>
        </p:blipFill>
        <p:spPr>
          <a:xfrm>
            <a:off x="0" y="682235"/>
            <a:ext cx="9144000" cy="628072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Shape 339"/>
          <p:cNvPicPr preferRelativeResize="0"/>
          <p:nvPr/>
        </p:nvPicPr>
        <p:blipFill rotWithShape="1">
          <a:blip r:embed="rId3">
            <a:alphaModFix/>
          </a:blip>
          <a:srcRect/>
          <a:stretch/>
        </p:blipFill>
        <p:spPr>
          <a:xfrm>
            <a:off x="598808" y="761848"/>
            <a:ext cx="2168995" cy="1759055"/>
          </a:xfrm>
          <a:prstGeom prst="rect">
            <a:avLst/>
          </a:prstGeom>
          <a:noFill/>
          <a:ln>
            <a:noFill/>
          </a:ln>
        </p:spPr>
      </p:pic>
      <p:sp>
        <p:nvSpPr>
          <p:cNvPr id="340" name="Shape 340"/>
          <p:cNvSpPr txBox="1"/>
          <p:nvPr/>
        </p:nvSpPr>
        <p:spPr>
          <a:xfrm>
            <a:off x="858453" y="2749655"/>
            <a:ext cx="6989009"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a:solidFill>
                  <a:schemeClr val="dk1"/>
                </a:solidFill>
                <a:latin typeface="Calibri"/>
                <a:ea typeface="Calibri"/>
                <a:cs typeface="Calibri"/>
                <a:sym typeface="Calibri"/>
              </a:rPr>
              <a:t>Al informar los resultados, el Asunto debe indicar: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Cuerpo de Bomberos por abreviación de siglas. </a:t>
            </a:r>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N° de Compañía.</a:t>
            </a:r>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Fecha de realización de práctica.</a:t>
            </a:r>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N° de Guía aplicada según estándar. </a:t>
            </a:r>
            <a:endParaRPr/>
          </a:p>
        </p:txBody>
      </p:sp>
      <p:sp>
        <p:nvSpPr>
          <p:cNvPr id="341" name="Shape 341"/>
          <p:cNvSpPr txBox="1"/>
          <p:nvPr/>
        </p:nvSpPr>
        <p:spPr>
          <a:xfrm>
            <a:off x="3026434" y="4732733"/>
            <a:ext cx="4067033" cy="52322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s-ES" sz="2800">
                <a:solidFill>
                  <a:schemeClr val="dk1"/>
                </a:solidFill>
                <a:latin typeface="Calibri"/>
                <a:ea typeface="Calibri"/>
                <a:cs typeface="Calibri"/>
                <a:sym typeface="Calibri"/>
              </a:rPr>
              <a:t>CBS_C01_10-12-2018_G02</a:t>
            </a:r>
            <a:endParaRPr sz="2800">
              <a:solidFill>
                <a:schemeClr val="dk1"/>
              </a:solidFill>
              <a:latin typeface="Calibri"/>
              <a:ea typeface="Calibri"/>
              <a:cs typeface="Calibri"/>
              <a:sym typeface="Calibri"/>
            </a:endParaRPr>
          </a:p>
        </p:txBody>
      </p:sp>
      <p:cxnSp>
        <p:nvCxnSpPr>
          <p:cNvPr id="342" name="Shape 342"/>
          <p:cNvCxnSpPr/>
          <p:nvPr/>
        </p:nvCxnSpPr>
        <p:spPr>
          <a:xfrm flipH="1">
            <a:off x="2811441" y="5255953"/>
            <a:ext cx="545910" cy="476107"/>
          </a:xfrm>
          <a:prstGeom prst="straightConnector1">
            <a:avLst/>
          </a:prstGeom>
          <a:noFill/>
          <a:ln w="25400" cap="flat" cmpd="sng">
            <a:solidFill>
              <a:schemeClr val="accent1"/>
            </a:solidFill>
            <a:prstDash val="solid"/>
            <a:round/>
            <a:headEnd type="none" w="med" len="med"/>
            <a:tailEnd type="triangle" w="lg" len="lg"/>
          </a:ln>
          <a:effectLst>
            <a:outerShdw blurRad="40000" dist="20000" dir="5400000" rotWithShape="0">
              <a:srgbClr val="000000">
                <a:alpha val="37647"/>
              </a:srgbClr>
            </a:outerShdw>
          </a:effectLst>
        </p:spPr>
      </p:cxnSp>
      <p:cxnSp>
        <p:nvCxnSpPr>
          <p:cNvPr id="343" name="Shape 343"/>
          <p:cNvCxnSpPr/>
          <p:nvPr/>
        </p:nvCxnSpPr>
        <p:spPr>
          <a:xfrm>
            <a:off x="4085230" y="5240609"/>
            <a:ext cx="0" cy="621886"/>
          </a:xfrm>
          <a:prstGeom prst="straightConnector1">
            <a:avLst/>
          </a:prstGeom>
          <a:noFill/>
          <a:ln w="25400" cap="flat" cmpd="sng">
            <a:solidFill>
              <a:schemeClr val="accent1"/>
            </a:solidFill>
            <a:prstDash val="solid"/>
            <a:round/>
            <a:headEnd type="none" w="med" len="med"/>
            <a:tailEnd type="triangle" w="lg" len="lg"/>
          </a:ln>
          <a:effectLst>
            <a:outerShdw blurRad="40000" dist="20000" dir="5400000" rotWithShape="0">
              <a:srgbClr val="000000">
                <a:alpha val="37647"/>
              </a:srgbClr>
            </a:outerShdw>
          </a:effectLst>
        </p:spPr>
      </p:cxnSp>
      <p:cxnSp>
        <p:nvCxnSpPr>
          <p:cNvPr id="344" name="Shape 344"/>
          <p:cNvCxnSpPr/>
          <p:nvPr/>
        </p:nvCxnSpPr>
        <p:spPr>
          <a:xfrm>
            <a:off x="5483030" y="5255953"/>
            <a:ext cx="0" cy="612584"/>
          </a:xfrm>
          <a:prstGeom prst="straightConnector1">
            <a:avLst/>
          </a:prstGeom>
          <a:noFill/>
          <a:ln w="25400" cap="flat" cmpd="sng">
            <a:solidFill>
              <a:schemeClr val="accent1"/>
            </a:solidFill>
            <a:prstDash val="solid"/>
            <a:round/>
            <a:headEnd type="none" w="med" len="med"/>
            <a:tailEnd type="triangle" w="lg" len="lg"/>
          </a:ln>
          <a:effectLst>
            <a:outerShdw blurRad="40000" dist="20000" dir="5400000" rotWithShape="0">
              <a:srgbClr val="000000">
                <a:alpha val="37647"/>
              </a:srgbClr>
            </a:outerShdw>
          </a:effectLst>
        </p:spPr>
      </p:cxnSp>
      <p:cxnSp>
        <p:nvCxnSpPr>
          <p:cNvPr id="345" name="Shape 345"/>
          <p:cNvCxnSpPr>
            <a:endCxn id="346" idx="0"/>
          </p:cNvCxnSpPr>
          <p:nvPr/>
        </p:nvCxnSpPr>
        <p:spPr>
          <a:xfrm>
            <a:off x="6736382" y="5283477"/>
            <a:ext cx="570900" cy="606900"/>
          </a:xfrm>
          <a:prstGeom prst="straightConnector1">
            <a:avLst/>
          </a:prstGeom>
          <a:noFill/>
          <a:ln w="25400" cap="flat" cmpd="sng">
            <a:solidFill>
              <a:schemeClr val="accent1"/>
            </a:solidFill>
            <a:prstDash val="solid"/>
            <a:round/>
            <a:headEnd type="none" w="med" len="med"/>
            <a:tailEnd type="triangle" w="lg" len="lg"/>
          </a:ln>
          <a:effectLst>
            <a:outerShdw blurRad="40000" dist="20000" dir="5400000" rotWithShape="0">
              <a:srgbClr val="000000">
                <a:alpha val="37647"/>
              </a:srgbClr>
            </a:outerShdw>
          </a:effectLst>
        </p:spPr>
      </p:cxnSp>
      <p:sp>
        <p:nvSpPr>
          <p:cNvPr id="347" name="Shape 347"/>
          <p:cNvSpPr txBox="1"/>
          <p:nvPr/>
        </p:nvSpPr>
        <p:spPr>
          <a:xfrm>
            <a:off x="721977" y="5751878"/>
            <a:ext cx="2362419" cy="646331"/>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Cuerpo de Bomberos de Santiago</a:t>
            </a:r>
            <a:endParaRPr sz="1800">
              <a:solidFill>
                <a:schemeClr val="dk1"/>
              </a:solidFill>
              <a:latin typeface="Calibri"/>
              <a:ea typeface="Calibri"/>
              <a:cs typeface="Calibri"/>
              <a:sym typeface="Calibri"/>
            </a:endParaRPr>
          </a:p>
        </p:txBody>
      </p:sp>
      <p:sp>
        <p:nvSpPr>
          <p:cNvPr id="348" name="Shape 348"/>
          <p:cNvSpPr txBox="1"/>
          <p:nvPr/>
        </p:nvSpPr>
        <p:spPr>
          <a:xfrm>
            <a:off x="3357351" y="5868537"/>
            <a:ext cx="1423456" cy="369332"/>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N° Compañía</a:t>
            </a:r>
            <a:endParaRPr sz="1800">
              <a:solidFill>
                <a:schemeClr val="dk1"/>
              </a:solidFill>
              <a:latin typeface="Calibri"/>
              <a:ea typeface="Calibri"/>
              <a:cs typeface="Calibri"/>
              <a:sym typeface="Calibri"/>
            </a:endParaRPr>
          </a:p>
        </p:txBody>
      </p:sp>
      <p:sp>
        <p:nvSpPr>
          <p:cNvPr id="349" name="Shape 349"/>
          <p:cNvSpPr txBox="1"/>
          <p:nvPr/>
        </p:nvSpPr>
        <p:spPr>
          <a:xfrm>
            <a:off x="4973283" y="5880745"/>
            <a:ext cx="1019494" cy="369332"/>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Fecha</a:t>
            </a:r>
            <a:endParaRPr sz="1800">
              <a:solidFill>
                <a:schemeClr val="dk1"/>
              </a:solidFill>
              <a:latin typeface="Calibri"/>
              <a:ea typeface="Calibri"/>
              <a:cs typeface="Calibri"/>
              <a:sym typeface="Calibri"/>
            </a:endParaRPr>
          </a:p>
        </p:txBody>
      </p:sp>
      <p:sp>
        <p:nvSpPr>
          <p:cNvPr id="346" name="Shape 346"/>
          <p:cNvSpPr txBox="1"/>
          <p:nvPr/>
        </p:nvSpPr>
        <p:spPr>
          <a:xfrm>
            <a:off x="6414491" y="5890377"/>
            <a:ext cx="1785582" cy="369332"/>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s-ES" sz="1800">
                <a:solidFill>
                  <a:schemeClr val="dk1"/>
                </a:solidFill>
                <a:latin typeface="Calibri"/>
                <a:ea typeface="Calibri"/>
                <a:cs typeface="Calibri"/>
                <a:sym typeface="Calibri"/>
              </a:rPr>
              <a:t>N° Guía Aplicada</a:t>
            </a:r>
            <a:endParaRPr sz="1800">
              <a:solidFill>
                <a:schemeClr val="dk1"/>
              </a:solidFill>
              <a:latin typeface="Calibri"/>
              <a:ea typeface="Calibri"/>
              <a:cs typeface="Calibri"/>
              <a:sym typeface="Calibri"/>
            </a:endParaRPr>
          </a:p>
        </p:txBody>
      </p:sp>
      <p:sp>
        <p:nvSpPr>
          <p:cNvPr id="350" name="Shape 350"/>
          <p:cNvSpPr txBox="1"/>
          <p:nvPr/>
        </p:nvSpPr>
        <p:spPr>
          <a:xfrm>
            <a:off x="1842316" y="1849066"/>
            <a:ext cx="6005146" cy="242166"/>
          </a:xfrm>
          <a:prstGeom prst="rect">
            <a:avLst/>
          </a:prstGeom>
          <a:noFill/>
          <a:ln>
            <a:noFill/>
          </a:ln>
        </p:spPr>
        <p:txBody>
          <a:bodyPr spcFirstLastPara="1" wrap="square" lIns="0" tIns="0" rIns="0" bIns="0" anchor="t" anchorCtr="0">
            <a:noAutofit/>
          </a:bodyPr>
          <a:lstStyle/>
          <a:p>
            <a:pPr marL="6494" marR="0" lvl="0" indent="0" algn="ctr" rtl="0">
              <a:lnSpc>
                <a:spcPct val="22325"/>
              </a:lnSpc>
              <a:spcBef>
                <a:spcPts val="0"/>
              </a:spcBef>
              <a:spcAft>
                <a:spcPts val="0"/>
              </a:spcAft>
              <a:buNone/>
            </a:pPr>
            <a:r>
              <a:rPr lang="es-ES" sz="4000" b="1" u="sng">
                <a:solidFill>
                  <a:srgbClr val="FF0000"/>
                </a:solidFill>
                <a:latin typeface="Arial"/>
                <a:ea typeface="Arial"/>
                <a:cs typeface="Arial"/>
                <a:sym typeface="Arial"/>
              </a:rPr>
              <a:t>IMPORTANTE</a:t>
            </a:r>
            <a:endParaRPr sz="4000" b="1" u="sng">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39"/>
                                        </p:tgtEl>
                                        <p:attrNameLst>
                                          <p:attrName>style.visibility</p:attrName>
                                        </p:attrNameLst>
                                      </p:cBhvr>
                                      <p:to>
                                        <p:strVal val="visible"/>
                                      </p:to>
                                    </p:set>
                                    <p:animEffect transition="in" filter="fade">
                                      <p:cBhvr>
                                        <p:cTn id="11" dur="1000"/>
                                        <p:tgtEl>
                                          <p:spTgt spid="3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0">
                                            <p:txEl>
                                              <p:pRg st="0" end="0"/>
                                            </p:txEl>
                                          </p:spTgt>
                                        </p:tgtEl>
                                        <p:attrNameLst>
                                          <p:attrName>style.visibility</p:attrName>
                                        </p:attrNameLst>
                                      </p:cBhvr>
                                      <p:to>
                                        <p:strVal val="visible"/>
                                      </p:to>
                                    </p:set>
                                    <p:animEffect transition="in" filter="fade">
                                      <p:cBhvr>
                                        <p:cTn id="16" dur="500"/>
                                        <p:tgtEl>
                                          <p:spTgt spid="34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0">
                                            <p:txEl>
                                              <p:pRg st="1" end="1"/>
                                            </p:txEl>
                                          </p:spTgt>
                                        </p:tgtEl>
                                        <p:attrNameLst>
                                          <p:attrName>style.visibility</p:attrName>
                                        </p:attrNameLst>
                                      </p:cBhvr>
                                      <p:to>
                                        <p:strVal val="visible"/>
                                      </p:to>
                                    </p:set>
                                    <p:animEffect transition="in" filter="fade">
                                      <p:cBhvr>
                                        <p:cTn id="21" dur="500"/>
                                        <p:tgtEl>
                                          <p:spTgt spid="34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0">
                                            <p:txEl>
                                              <p:pRg st="2" end="2"/>
                                            </p:txEl>
                                          </p:spTgt>
                                        </p:tgtEl>
                                        <p:attrNameLst>
                                          <p:attrName>style.visibility</p:attrName>
                                        </p:attrNameLst>
                                      </p:cBhvr>
                                      <p:to>
                                        <p:strVal val="visible"/>
                                      </p:to>
                                    </p:set>
                                    <p:animEffect transition="in" filter="fade">
                                      <p:cBhvr>
                                        <p:cTn id="26" dur="500"/>
                                        <p:tgtEl>
                                          <p:spTgt spid="34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0">
                                            <p:txEl>
                                              <p:pRg st="3" end="3"/>
                                            </p:txEl>
                                          </p:spTgt>
                                        </p:tgtEl>
                                        <p:attrNameLst>
                                          <p:attrName>style.visibility</p:attrName>
                                        </p:attrNameLst>
                                      </p:cBhvr>
                                      <p:to>
                                        <p:strVal val="visible"/>
                                      </p:to>
                                    </p:set>
                                    <p:animEffect transition="in" filter="fade">
                                      <p:cBhvr>
                                        <p:cTn id="31" dur="500"/>
                                        <p:tgtEl>
                                          <p:spTgt spid="34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0">
                                            <p:txEl>
                                              <p:pRg st="4" end="4"/>
                                            </p:txEl>
                                          </p:spTgt>
                                        </p:tgtEl>
                                        <p:attrNameLst>
                                          <p:attrName>style.visibility</p:attrName>
                                        </p:attrNameLst>
                                      </p:cBhvr>
                                      <p:to>
                                        <p:strVal val="visible"/>
                                      </p:to>
                                    </p:set>
                                    <p:animEffect transition="in" filter="fade">
                                      <p:cBhvr>
                                        <p:cTn id="36" dur="500"/>
                                        <p:tgtEl>
                                          <p:spTgt spid="34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0">
                                            <p:txEl>
                                              <p:pRg st="5" end="5"/>
                                            </p:txEl>
                                          </p:spTgt>
                                        </p:tgtEl>
                                        <p:attrNameLst>
                                          <p:attrName>style.visibility</p:attrName>
                                        </p:attrNameLst>
                                      </p:cBhvr>
                                      <p:to>
                                        <p:strVal val="visible"/>
                                      </p:to>
                                    </p:set>
                                    <p:animEffect transition="in" filter="fade">
                                      <p:cBhvr>
                                        <p:cTn id="41" dur="500"/>
                                        <p:tgtEl>
                                          <p:spTgt spid="34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1"/>
                                        </p:tgtEl>
                                        <p:attrNameLst>
                                          <p:attrName>style.visibility</p:attrName>
                                        </p:attrNameLst>
                                      </p:cBhvr>
                                      <p:to>
                                        <p:strVal val="visible"/>
                                      </p:to>
                                    </p:set>
                                    <p:animEffect transition="in" filter="fade">
                                      <p:cBhvr>
                                        <p:cTn id="46" dur="500"/>
                                        <p:tgtEl>
                                          <p:spTgt spid="34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
                                        </p:tgtEl>
                                        <p:attrNameLst>
                                          <p:attrName>style.visibility</p:attrName>
                                        </p:attrNameLst>
                                      </p:cBhvr>
                                      <p:to>
                                        <p:strVal val="visible"/>
                                      </p:to>
                                    </p:set>
                                    <p:animEffect transition="in" filter="fade">
                                      <p:cBhvr>
                                        <p:cTn id="51" dur="500"/>
                                        <p:tgtEl>
                                          <p:spTgt spid="34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47"/>
                                        </p:tgtEl>
                                        <p:attrNameLst>
                                          <p:attrName>style.visibility</p:attrName>
                                        </p:attrNameLst>
                                      </p:cBhvr>
                                      <p:to>
                                        <p:strVal val="visible"/>
                                      </p:to>
                                    </p:set>
                                    <p:animEffect transition="in" filter="fade">
                                      <p:cBhvr>
                                        <p:cTn id="56" dur="1000"/>
                                        <p:tgtEl>
                                          <p:spTgt spid="34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43"/>
                                        </p:tgtEl>
                                        <p:attrNameLst>
                                          <p:attrName>style.visibility</p:attrName>
                                        </p:attrNameLst>
                                      </p:cBhvr>
                                      <p:to>
                                        <p:strVal val="visible"/>
                                      </p:to>
                                    </p:set>
                                    <p:animEffect transition="in" filter="fade">
                                      <p:cBhvr>
                                        <p:cTn id="61" dur="500"/>
                                        <p:tgtEl>
                                          <p:spTgt spid="34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48"/>
                                        </p:tgtEl>
                                        <p:attrNameLst>
                                          <p:attrName>style.visibility</p:attrName>
                                        </p:attrNameLst>
                                      </p:cBhvr>
                                      <p:to>
                                        <p:strVal val="visible"/>
                                      </p:to>
                                    </p:set>
                                    <p:animEffect transition="in" filter="fade">
                                      <p:cBhvr>
                                        <p:cTn id="66" dur="1000"/>
                                        <p:tgtEl>
                                          <p:spTgt spid="348"/>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44"/>
                                        </p:tgtEl>
                                        <p:attrNameLst>
                                          <p:attrName>style.visibility</p:attrName>
                                        </p:attrNameLst>
                                      </p:cBhvr>
                                      <p:to>
                                        <p:strVal val="visible"/>
                                      </p:to>
                                    </p:set>
                                    <p:animEffect transition="in" filter="fade">
                                      <p:cBhvr>
                                        <p:cTn id="71" dur="500"/>
                                        <p:tgtEl>
                                          <p:spTgt spid="34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49"/>
                                        </p:tgtEl>
                                        <p:attrNameLst>
                                          <p:attrName>style.visibility</p:attrName>
                                        </p:attrNameLst>
                                      </p:cBhvr>
                                      <p:to>
                                        <p:strVal val="visible"/>
                                      </p:to>
                                    </p:set>
                                    <p:animEffect transition="in" filter="fade">
                                      <p:cBhvr>
                                        <p:cTn id="76" dur="1000"/>
                                        <p:tgtEl>
                                          <p:spTgt spid="34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45"/>
                                        </p:tgtEl>
                                        <p:attrNameLst>
                                          <p:attrName>style.visibility</p:attrName>
                                        </p:attrNameLst>
                                      </p:cBhvr>
                                      <p:to>
                                        <p:strVal val="visible"/>
                                      </p:to>
                                    </p:set>
                                    <p:animEffect transition="in" filter="fade">
                                      <p:cBhvr>
                                        <p:cTn id="81" dur="500"/>
                                        <p:tgtEl>
                                          <p:spTgt spid="345"/>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46"/>
                                        </p:tgtEl>
                                        <p:attrNameLst>
                                          <p:attrName>style.visibility</p:attrName>
                                        </p:attrNameLst>
                                      </p:cBhvr>
                                      <p:to>
                                        <p:strVal val="visible"/>
                                      </p:to>
                                    </p:set>
                                    <p:animEffect transition="in" filter="fade">
                                      <p:cBhvr>
                                        <p:cTn id="86"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p:nvPr/>
        </p:nvSpPr>
        <p:spPr>
          <a:xfrm>
            <a:off x="1325521" y="1582918"/>
            <a:ext cx="3873498" cy="360955"/>
          </a:xfrm>
          <a:prstGeom prst="rect">
            <a:avLst/>
          </a:prstGeom>
          <a:noFill/>
          <a:ln>
            <a:noFill/>
          </a:ln>
        </p:spPr>
        <p:txBody>
          <a:bodyPr spcFirstLastPara="1" wrap="square" lIns="0" tIns="0" rIns="0" bIns="0" anchor="t" anchorCtr="0">
            <a:noAutofit/>
          </a:bodyPr>
          <a:lstStyle/>
          <a:p>
            <a:pPr marL="6494" marR="0" lvl="0" indent="0" algn="l" rtl="0">
              <a:lnSpc>
                <a:spcPct val="49611"/>
              </a:lnSpc>
              <a:spcBef>
                <a:spcPts val="0"/>
              </a:spcBef>
              <a:spcAft>
                <a:spcPts val="0"/>
              </a:spcAft>
              <a:buNone/>
            </a:pPr>
            <a:r>
              <a:rPr lang="es-ES" sz="1800" b="1" u="sng">
                <a:solidFill>
                  <a:srgbClr val="FF0000"/>
                </a:solidFill>
                <a:latin typeface="Arial"/>
                <a:ea typeface="Arial"/>
                <a:cs typeface="Arial"/>
                <a:sym typeface="Arial"/>
              </a:rPr>
              <a:t>ACREDITACIÓN</a:t>
            </a:r>
            <a:endParaRPr/>
          </a:p>
        </p:txBody>
      </p:sp>
      <p:sp>
        <p:nvSpPr>
          <p:cNvPr id="356" name="Shape 356"/>
          <p:cNvSpPr txBox="1"/>
          <p:nvPr/>
        </p:nvSpPr>
        <p:spPr>
          <a:xfrm>
            <a:off x="451338" y="2551060"/>
            <a:ext cx="8411308" cy="1178751"/>
          </a:xfrm>
          <a:prstGeom prst="rect">
            <a:avLst/>
          </a:prstGeom>
          <a:noFill/>
          <a:ln>
            <a:noFill/>
          </a:ln>
        </p:spPr>
        <p:txBody>
          <a:bodyPr spcFirstLastPara="1" wrap="square" lIns="0" tIns="0" rIns="0" bIns="0" anchor="t" anchorCtr="0">
            <a:noAutofit/>
          </a:bodyPr>
          <a:lstStyle/>
          <a:p>
            <a:pPr marL="6494" marR="0" lvl="0" indent="0" algn="ctr" rtl="0">
              <a:lnSpc>
                <a:spcPct val="28458"/>
              </a:lnSpc>
              <a:spcBef>
                <a:spcPts val="0"/>
              </a:spcBef>
              <a:spcAft>
                <a:spcPts val="0"/>
              </a:spcAft>
              <a:buNone/>
            </a:pPr>
            <a:endParaRPr sz="2400">
              <a:solidFill>
                <a:schemeClr val="dk1"/>
              </a:solidFill>
              <a:latin typeface="Arial"/>
              <a:ea typeface="Arial"/>
              <a:cs typeface="Arial"/>
              <a:sym typeface="Arial"/>
            </a:endParaRPr>
          </a:p>
        </p:txBody>
      </p:sp>
      <p:sp>
        <p:nvSpPr>
          <p:cNvPr id="357" name="Shape 357"/>
          <p:cNvSpPr txBox="1"/>
          <p:nvPr/>
        </p:nvSpPr>
        <p:spPr>
          <a:xfrm>
            <a:off x="2842194" y="3319881"/>
            <a:ext cx="58838" cy="77932"/>
          </a:xfrm>
          <a:prstGeom prst="rect">
            <a:avLst/>
          </a:prstGeom>
          <a:noFill/>
          <a:ln>
            <a:noFill/>
          </a:ln>
        </p:spPr>
        <p:txBody>
          <a:bodyPr spcFirstLastPara="1" wrap="square" lIns="0" tIns="0" rIns="0" bIns="0" anchor="t" anchorCtr="0">
            <a:noAutofit/>
          </a:bodyPr>
          <a:lstStyle/>
          <a:p>
            <a:pPr marL="6494" marR="0" lvl="0" indent="0" algn="l" rtl="0">
              <a:lnSpc>
                <a:spcPct val="24083"/>
              </a:lnSpc>
              <a:spcBef>
                <a:spcPts val="0"/>
              </a:spcBef>
              <a:spcAft>
                <a:spcPts val="0"/>
              </a:spcAft>
              <a:buNone/>
            </a:pPr>
            <a:endParaRPr sz="2400">
              <a:solidFill>
                <a:schemeClr val="dk1"/>
              </a:solidFill>
              <a:latin typeface="Arial"/>
              <a:ea typeface="Arial"/>
              <a:cs typeface="Arial"/>
              <a:sym typeface="Arial"/>
            </a:endParaRPr>
          </a:p>
        </p:txBody>
      </p:sp>
      <p:pic>
        <p:nvPicPr>
          <p:cNvPr id="358" name="Shape 358"/>
          <p:cNvPicPr preferRelativeResize="0"/>
          <p:nvPr/>
        </p:nvPicPr>
        <p:blipFill rotWithShape="1">
          <a:blip r:embed="rId3">
            <a:alphaModFix/>
          </a:blip>
          <a:srcRect/>
          <a:stretch/>
        </p:blipFill>
        <p:spPr>
          <a:xfrm>
            <a:off x="3505199" y="3886200"/>
            <a:ext cx="2672862" cy="2672862"/>
          </a:xfrm>
          <a:prstGeom prst="rect">
            <a:avLst/>
          </a:prstGeom>
          <a:noFill/>
          <a:ln>
            <a:noFill/>
          </a:ln>
        </p:spPr>
      </p:pic>
      <p:pic>
        <p:nvPicPr>
          <p:cNvPr id="359" name="Shape 359"/>
          <p:cNvPicPr preferRelativeResize="0"/>
          <p:nvPr/>
        </p:nvPicPr>
        <p:blipFill rotWithShape="1">
          <a:blip r:embed="rId4">
            <a:alphaModFix/>
          </a:blip>
          <a:srcRect/>
          <a:stretch/>
        </p:blipFill>
        <p:spPr>
          <a:xfrm>
            <a:off x="706616" y="1398433"/>
            <a:ext cx="618905" cy="454125"/>
          </a:xfrm>
          <a:prstGeom prst="rect">
            <a:avLst/>
          </a:prstGeom>
          <a:noFill/>
          <a:ln>
            <a:noFill/>
          </a:ln>
        </p:spPr>
      </p:pic>
      <p:sp>
        <p:nvSpPr>
          <p:cNvPr id="360" name="Shape 360"/>
          <p:cNvSpPr/>
          <p:nvPr/>
        </p:nvSpPr>
        <p:spPr>
          <a:xfrm>
            <a:off x="706616" y="2330677"/>
            <a:ext cx="7877825"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La Academia Nacional de Bomberos entregará un certificado a cada una de las Compañías que hayan completado satisfactoriamente su Entrenamiento Obligatorio en el período planificado de marzo a diciembre.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0"/>
                                        </p:tgtEl>
                                        <p:attrNameLst>
                                          <p:attrName>style.visibility</p:attrName>
                                        </p:attrNameLst>
                                      </p:cBhvr>
                                      <p:to>
                                        <p:strVal val="visible"/>
                                      </p:to>
                                    </p:set>
                                    <p:animEffect transition="in" filter="fade">
                                      <p:cBhvr>
                                        <p:cTn id="12" dur="500"/>
                                        <p:tgtEl>
                                          <p:spTgt spid="3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
                                        </p:tgtEl>
                                        <p:attrNameLst>
                                          <p:attrName>style.visibility</p:attrName>
                                        </p:attrNameLst>
                                      </p:cBhvr>
                                      <p:to>
                                        <p:strVal val="visible"/>
                                      </p:to>
                                    </p:set>
                                    <p:animEffect transition="in" filter="fade">
                                      <p:cBhvr>
                                        <p:cTn id="1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p:nvPr/>
        </p:nvSpPr>
        <p:spPr>
          <a:xfrm>
            <a:off x="726830" y="2762851"/>
            <a:ext cx="7713785" cy="2677656"/>
          </a:xfrm>
          <a:prstGeom prst="rect">
            <a:avLst/>
          </a:prstGeom>
          <a:noFill/>
          <a:ln>
            <a:noFill/>
          </a:ln>
        </p:spPr>
        <p:txBody>
          <a:bodyPr spcFirstLastPara="1" wrap="square" lIns="91425" tIns="45700" rIns="91425" bIns="45700" anchor="t" anchorCtr="0">
            <a:noAutofit/>
          </a:bodyPr>
          <a:lstStyle/>
          <a:p>
            <a:pPr marL="6494" marR="4664" lvl="0" indent="0" algn="ctr" rtl="0">
              <a:lnSpc>
                <a:spcPct val="100041"/>
              </a:lnSpc>
              <a:spcBef>
                <a:spcPts val="0"/>
              </a:spcBef>
              <a:spcAft>
                <a:spcPts val="0"/>
              </a:spcAft>
              <a:buNone/>
            </a:pPr>
            <a:r>
              <a:rPr lang="es-ES" sz="2800" b="1">
                <a:solidFill>
                  <a:srgbClr val="FF0000"/>
                </a:solidFill>
                <a:latin typeface="Arial"/>
                <a:ea typeface="Arial"/>
                <a:cs typeface="Arial"/>
                <a:sym typeface="Arial"/>
              </a:rPr>
              <a:t>Los voluntarios que no alcancen el porcentaje exigido, deberán ser reentrenados y reevaluados cuantas veces sea necesario. El Capitán deberá designar a un tutor que facilite el proceso de entrenamiento</a:t>
            </a:r>
            <a:r>
              <a:rPr lang="es-ES" sz="1800">
                <a:solidFill>
                  <a:schemeClr val="dk1"/>
                </a:solidFill>
                <a:latin typeface="Arial"/>
                <a:ea typeface="Arial"/>
                <a:cs typeface="Arial"/>
                <a:sym typeface="Arial"/>
              </a:rPr>
              <a:t>.</a:t>
            </a:r>
            <a:endParaRPr/>
          </a:p>
        </p:txBody>
      </p:sp>
      <p:sp>
        <p:nvSpPr>
          <p:cNvPr id="366" name="Shape 366"/>
          <p:cNvSpPr txBox="1"/>
          <p:nvPr/>
        </p:nvSpPr>
        <p:spPr>
          <a:xfrm>
            <a:off x="3493676" y="2035976"/>
            <a:ext cx="2811596" cy="406973"/>
          </a:xfrm>
          <a:prstGeom prst="rect">
            <a:avLst/>
          </a:prstGeom>
          <a:noFill/>
          <a:ln>
            <a:noFill/>
          </a:ln>
        </p:spPr>
        <p:txBody>
          <a:bodyPr spcFirstLastPara="1" wrap="square" lIns="0" tIns="0" rIns="0" bIns="0" anchor="t" anchorCtr="0">
            <a:noAutofit/>
          </a:bodyPr>
          <a:lstStyle/>
          <a:p>
            <a:pPr marL="6494" marR="0" lvl="0" indent="0" algn="l" rtl="0">
              <a:lnSpc>
                <a:spcPct val="31892"/>
              </a:lnSpc>
              <a:spcBef>
                <a:spcPts val="0"/>
              </a:spcBef>
              <a:spcAft>
                <a:spcPts val="0"/>
              </a:spcAft>
              <a:buNone/>
            </a:pPr>
            <a:r>
              <a:rPr lang="es-ES" sz="2800" b="1" u="sng">
                <a:solidFill>
                  <a:srgbClr val="232E5C"/>
                </a:solidFill>
                <a:latin typeface="Arial"/>
                <a:ea typeface="Arial"/>
                <a:cs typeface="Arial"/>
                <a:sym typeface="Arial"/>
              </a:rPr>
              <a:t>IMPORTANTE</a:t>
            </a:r>
            <a:endParaRPr sz="2800" b="1" u="sng">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500"/>
                                        <p:tgtEl>
                                          <p:spTgt spid="3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xEl>
                                              <p:pRg st="0" end="0"/>
                                            </p:txEl>
                                          </p:spTgt>
                                        </p:tgtEl>
                                        <p:attrNameLst>
                                          <p:attrName>style.visibility</p:attrName>
                                        </p:attrNameLst>
                                      </p:cBhvr>
                                      <p:to>
                                        <p:strVal val="visible"/>
                                      </p:to>
                                    </p:set>
                                    <p:animEffect transition="in" filter="fade">
                                      <p:cBhvr>
                                        <p:cTn id="12" dur="500"/>
                                        <p:tgtEl>
                                          <p:spTgt spid="3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859809" y="3057099"/>
            <a:ext cx="7492621" cy="1534683"/>
          </a:xfrm>
          <a:prstGeom prst="rect">
            <a:avLst/>
          </a:prstGeom>
          <a:noFill/>
          <a:ln>
            <a:noFill/>
          </a:ln>
        </p:spPr>
        <p:txBody>
          <a:bodyPr spcFirstLastPara="1" wrap="square" lIns="0" tIns="0" rIns="0" bIns="0" anchor="t" anchorCtr="0">
            <a:noAutofit/>
          </a:bodyPr>
          <a:lstStyle/>
          <a:p>
            <a:pPr marL="6494" marR="0" lvl="0" indent="0" algn="ctr" rtl="0">
              <a:lnSpc>
                <a:spcPct val="16537"/>
              </a:lnSpc>
              <a:spcBef>
                <a:spcPts val="0"/>
              </a:spcBef>
              <a:spcAft>
                <a:spcPts val="0"/>
              </a:spcAft>
              <a:buNone/>
            </a:pPr>
            <a:r>
              <a:rPr lang="es-ES" sz="5400" b="1" u="sng">
                <a:solidFill>
                  <a:srgbClr val="232E5C"/>
                </a:solidFill>
                <a:latin typeface="Arial"/>
                <a:ea typeface="Arial"/>
                <a:cs typeface="Arial"/>
                <a:sym typeface="Arial"/>
              </a:rPr>
              <a:t>ENTRENAMIENTO</a:t>
            </a:r>
            <a:endParaRPr sz="5400" b="1" u="sng">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xEl>
                                              <p:pRg st="0" end="0"/>
                                            </p:txEl>
                                          </p:spTgt>
                                        </p:tgtEl>
                                        <p:attrNameLst>
                                          <p:attrName>style.visibility</p:attrName>
                                        </p:attrNameLst>
                                      </p:cBhvr>
                                      <p:to>
                                        <p:strVal val="visible"/>
                                      </p:to>
                                    </p:set>
                                    <p:animEffect transition="in" filter="fade">
                                      <p:cBhvr>
                                        <p:cTn id="7" dur="1000"/>
                                        <p:tgtEl>
                                          <p:spTgt spid="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Shape 376"/>
          <p:cNvPicPr preferRelativeResize="0"/>
          <p:nvPr/>
        </p:nvPicPr>
        <p:blipFill rotWithShape="1">
          <a:blip r:embed="rId3">
            <a:alphaModFix/>
          </a:blip>
          <a:srcRect b="3951"/>
          <a:stretch/>
        </p:blipFill>
        <p:spPr>
          <a:xfrm>
            <a:off x="448472" y="1634488"/>
            <a:ext cx="8142717" cy="5223512"/>
          </a:xfrm>
          <a:prstGeom prst="rect">
            <a:avLst/>
          </a:prstGeom>
          <a:noFill/>
          <a:ln>
            <a:noFill/>
          </a:ln>
        </p:spPr>
      </p:pic>
      <p:pic>
        <p:nvPicPr>
          <p:cNvPr id="377" name="Shape 377"/>
          <p:cNvPicPr preferRelativeResize="0"/>
          <p:nvPr/>
        </p:nvPicPr>
        <p:blipFill rotWithShape="1">
          <a:blip r:embed="rId4">
            <a:alphaModFix/>
          </a:blip>
          <a:srcRect/>
          <a:stretch/>
        </p:blipFill>
        <p:spPr>
          <a:xfrm>
            <a:off x="448472" y="799222"/>
            <a:ext cx="4234613" cy="8352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5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6"/>
                                        </p:tgtEl>
                                        <p:attrNameLst>
                                          <p:attrName>style.visibility</p:attrName>
                                        </p:attrNameLst>
                                      </p:cBhvr>
                                      <p:to>
                                        <p:strVal val="visible"/>
                                      </p:to>
                                    </p:set>
                                    <p:animEffect transition="in" filter="fade">
                                      <p:cBhvr>
                                        <p:cTn id="12"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p:nvPr/>
        </p:nvSpPr>
        <p:spPr>
          <a:xfrm>
            <a:off x="4034387" y="1030525"/>
            <a:ext cx="1583753" cy="68190"/>
          </a:xfrm>
          <a:prstGeom prst="rect">
            <a:avLst/>
          </a:prstGeom>
          <a:noFill/>
          <a:ln>
            <a:noFill/>
          </a:ln>
        </p:spPr>
        <p:txBody>
          <a:bodyPr spcFirstLastPara="1" wrap="square" lIns="0" tIns="0" rIns="0" bIns="0" anchor="t" anchorCtr="0">
            <a:noAutofit/>
          </a:bodyPr>
          <a:lstStyle/>
          <a:p>
            <a:pPr marL="6494" marR="0" lvl="0" indent="0" algn="l" rtl="0">
              <a:lnSpc>
                <a:spcPct val="114712"/>
              </a:lnSpc>
              <a:spcBef>
                <a:spcPts val="0"/>
              </a:spcBef>
              <a:spcAft>
                <a:spcPts val="0"/>
              </a:spcAft>
              <a:buNone/>
            </a:pPr>
            <a:r>
              <a:rPr lang="es-ES" sz="435">
                <a:solidFill>
                  <a:srgbClr val="FFFFFF"/>
                </a:solidFill>
                <a:latin typeface="Arial"/>
                <a:ea typeface="Arial"/>
                <a:cs typeface="Arial"/>
                <a:sym typeface="Arial"/>
              </a:rPr>
              <a:t>Procedimiento “Entrenamiento Estándar para Bomberos de Chile”</a:t>
            </a:r>
            <a:endParaRPr sz="435">
              <a:solidFill>
                <a:schemeClr val="dk1"/>
              </a:solidFill>
              <a:latin typeface="Arial"/>
              <a:ea typeface="Arial"/>
              <a:cs typeface="Arial"/>
              <a:sym typeface="Arial"/>
            </a:endParaRPr>
          </a:p>
        </p:txBody>
      </p:sp>
      <p:sp>
        <p:nvSpPr>
          <p:cNvPr id="383" name="Shape 383"/>
          <p:cNvSpPr txBox="1"/>
          <p:nvPr/>
        </p:nvSpPr>
        <p:spPr>
          <a:xfrm>
            <a:off x="551147" y="1981576"/>
            <a:ext cx="2778453" cy="90920"/>
          </a:xfrm>
          <a:prstGeom prst="rect">
            <a:avLst/>
          </a:prstGeom>
          <a:noFill/>
          <a:ln>
            <a:noFill/>
          </a:ln>
        </p:spPr>
        <p:txBody>
          <a:bodyPr spcFirstLastPara="1" wrap="square" lIns="0" tIns="0" rIns="0" bIns="0" anchor="t" anchorCtr="0">
            <a:noAutofit/>
          </a:bodyPr>
          <a:lstStyle/>
          <a:p>
            <a:pPr marL="6494" marR="0" lvl="0" indent="0" algn="l" rtl="0">
              <a:lnSpc>
                <a:spcPct val="28208"/>
              </a:lnSpc>
              <a:spcBef>
                <a:spcPts val="0"/>
              </a:spcBef>
              <a:spcAft>
                <a:spcPts val="0"/>
              </a:spcAft>
              <a:buNone/>
            </a:pPr>
            <a:r>
              <a:rPr lang="es-ES" sz="2400" b="1">
                <a:solidFill>
                  <a:srgbClr val="E2241C"/>
                </a:solidFill>
                <a:latin typeface="Arial"/>
                <a:ea typeface="Arial"/>
                <a:cs typeface="Arial"/>
                <a:sym typeface="Arial"/>
              </a:rPr>
              <a:t>Materiales</a:t>
            </a:r>
            <a:endParaRPr sz="2400">
              <a:solidFill>
                <a:schemeClr val="dk1"/>
              </a:solidFill>
              <a:latin typeface="Arial"/>
              <a:ea typeface="Arial"/>
              <a:cs typeface="Arial"/>
              <a:sym typeface="Arial"/>
            </a:endParaRPr>
          </a:p>
        </p:txBody>
      </p:sp>
      <p:sp>
        <p:nvSpPr>
          <p:cNvPr id="384" name="Shape 384"/>
          <p:cNvSpPr txBox="1"/>
          <p:nvPr/>
        </p:nvSpPr>
        <p:spPr>
          <a:xfrm>
            <a:off x="498629" y="2499511"/>
            <a:ext cx="4383999" cy="928877"/>
          </a:xfrm>
          <a:prstGeom prst="rect">
            <a:avLst/>
          </a:prstGeom>
          <a:noFill/>
          <a:ln>
            <a:noFill/>
          </a:ln>
        </p:spPr>
        <p:txBody>
          <a:bodyPr spcFirstLastPara="1" wrap="square" lIns="0" tIns="0" rIns="0" bIns="0" anchor="t" anchorCtr="0">
            <a:noAutofit/>
          </a:bodyPr>
          <a:lstStyle/>
          <a:p>
            <a:pPr marL="349394" marR="0" lvl="0" indent="-342900" algn="l" rtl="0">
              <a:lnSpc>
                <a:spcPct val="28458"/>
              </a:lnSpc>
              <a:spcBef>
                <a:spcPts val="0"/>
              </a:spcBef>
              <a:spcAft>
                <a:spcPts val="0"/>
              </a:spcAft>
              <a:buClr>
                <a:srgbClr val="FF0000"/>
              </a:buClr>
              <a:buSzPts val="2400"/>
              <a:buFont typeface="Arial"/>
              <a:buChar char="•"/>
            </a:pPr>
            <a:r>
              <a:rPr lang="es-ES" sz="2400">
                <a:solidFill>
                  <a:schemeClr val="dk1"/>
                </a:solidFill>
                <a:latin typeface="Arial"/>
                <a:ea typeface="Arial"/>
                <a:cs typeface="Arial"/>
                <a:sym typeface="Arial"/>
              </a:rPr>
              <a:t>Salón de clases</a:t>
            </a:r>
            <a:endParaRPr/>
          </a:p>
          <a:p>
            <a:pPr marL="349394" marR="11690" lvl="0" indent="-342900" algn="l" rtl="0">
              <a:lnSpc>
                <a:spcPct val="95825"/>
              </a:lnSpc>
              <a:spcBef>
                <a:spcPts val="287"/>
              </a:spcBef>
              <a:spcAft>
                <a:spcPts val="0"/>
              </a:spcAft>
              <a:buClr>
                <a:srgbClr val="FF0000"/>
              </a:buClr>
              <a:buSzPts val="2400"/>
              <a:buFont typeface="Arial"/>
              <a:buChar char="•"/>
            </a:pPr>
            <a:r>
              <a:rPr lang="es-ES" sz="2400">
                <a:solidFill>
                  <a:schemeClr val="dk1"/>
                </a:solidFill>
                <a:latin typeface="Arial"/>
                <a:ea typeface="Arial"/>
                <a:cs typeface="Arial"/>
                <a:sym typeface="Arial"/>
              </a:rPr>
              <a:t>Telón</a:t>
            </a:r>
            <a:endParaRPr/>
          </a:p>
          <a:p>
            <a:pPr marL="349394" marR="11690" lvl="0" indent="-342900" algn="l" rtl="0">
              <a:lnSpc>
                <a:spcPct val="95825"/>
              </a:lnSpc>
              <a:spcBef>
                <a:spcPts val="320"/>
              </a:spcBef>
              <a:spcAft>
                <a:spcPts val="0"/>
              </a:spcAft>
              <a:buClr>
                <a:srgbClr val="FF0000"/>
              </a:buClr>
              <a:buSzPts val="2400"/>
              <a:buFont typeface="Arial"/>
              <a:buChar char="•"/>
            </a:pPr>
            <a:r>
              <a:rPr lang="es-ES" sz="2400">
                <a:solidFill>
                  <a:schemeClr val="dk1"/>
                </a:solidFill>
                <a:latin typeface="Arial"/>
                <a:ea typeface="Arial"/>
                <a:cs typeface="Arial"/>
                <a:sym typeface="Arial"/>
              </a:rPr>
              <a:t>Proyector</a:t>
            </a:r>
            <a:endParaRPr/>
          </a:p>
        </p:txBody>
      </p:sp>
      <p:sp>
        <p:nvSpPr>
          <p:cNvPr id="385" name="Shape 385"/>
          <p:cNvSpPr txBox="1"/>
          <p:nvPr/>
        </p:nvSpPr>
        <p:spPr>
          <a:xfrm>
            <a:off x="553427" y="4273975"/>
            <a:ext cx="8063046" cy="2112593"/>
          </a:xfrm>
          <a:prstGeom prst="rect">
            <a:avLst/>
          </a:prstGeom>
          <a:noFill/>
          <a:ln>
            <a:noFill/>
          </a:ln>
        </p:spPr>
        <p:txBody>
          <a:bodyPr spcFirstLastPara="1" wrap="square" lIns="0" tIns="0" rIns="0" bIns="0" anchor="t" anchorCtr="0">
            <a:noAutofit/>
          </a:bodyPr>
          <a:lstStyle/>
          <a:p>
            <a:pPr marL="6494" marR="6947" lvl="0" indent="0" algn="l" rtl="0">
              <a:lnSpc>
                <a:spcPct val="28208"/>
              </a:lnSpc>
              <a:spcBef>
                <a:spcPts val="0"/>
              </a:spcBef>
              <a:spcAft>
                <a:spcPts val="0"/>
              </a:spcAft>
              <a:buNone/>
            </a:pPr>
            <a:r>
              <a:rPr lang="es-ES" sz="2400" b="1">
                <a:solidFill>
                  <a:srgbClr val="E2241C"/>
                </a:solidFill>
                <a:latin typeface="Arial"/>
                <a:ea typeface="Arial"/>
                <a:cs typeface="Arial"/>
                <a:sym typeface="Arial"/>
              </a:rPr>
              <a:t>Objetivo</a:t>
            </a:r>
            <a:endParaRPr sz="2400" b="1">
              <a:solidFill>
                <a:srgbClr val="E2241C"/>
              </a:solidFill>
              <a:latin typeface="Arial"/>
              <a:ea typeface="Arial"/>
              <a:cs typeface="Arial"/>
              <a:sym typeface="Arial"/>
            </a:endParaRPr>
          </a:p>
          <a:p>
            <a:pPr marL="6494" marR="6947" lvl="0" indent="0" algn="l" rtl="0">
              <a:lnSpc>
                <a:spcPct val="28208"/>
              </a:lnSpc>
              <a:spcBef>
                <a:spcPts val="34"/>
              </a:spcBef>
              <a:spcAft>
                <a:spcPts val="0"/>
              </a:spcAft>
              <a:buNone/>
            </a:pPr>
            <a:endParaRPr sz="2400">
              <a:solidFill>
                <a:schemeClr val="dk1"/>
              </a:solidFill>
              <a:latin typeface="Arial"/>
              <a:ea typeface="Arial"/>
              <a:cs typeface="Arial"/>
              <a:sym typeface="Arial"/>
            </a:endParaRPr>
          </a:p>
          <a:p>
            <a:pPr marL="6494" marR="0" lvl="0" indent="0" algn="l" rtl="0">
              <a:lnSpc>
                <a:spcPct val="100041"/>
              </a:lnSpc>
              <a:spcBef>
                <a:spcPts val="431"/>
              </a:spcBef>
              <a:spcAft>
                <a:spcPts val="0"/>
              </a:spcAft>
              <a:buNone/>
            </a:pPr>
            <a:r>
              <a:rPr lang="es-ES" sz="2400">
                <a:solidFill>
                  <a:schemeClr val="dk1"/>
                </a:solidFill>
                <a:latin typeface="Arial"/>
                <a:ea typeface="Arial"/>
                <a:cs typeface="Arial"/>
                <a:sym typeface="Arial"/>
              </a:rPr>
              <a:t>Este entrenamiento tiene por objetivo validar y reforzar los</a:t>
            </a:r>
            <a:endParaRPr sz="2400">
              <a:solidFill>
                <a:schemeClr val="dk1"/>
              </a:solidFill>
              <a:latin typeface="Arial"/>
              <a:ea typeface="Arial"/>
              <a:cs typeface="Arial"/>
              <a:sym typeface="Arial"/>
            </a:endParaRPr>
          </a:p>
          <a:p>
            <a:pPr marL="6494" marR="0" lvl="0" indent="0" algn="l" rtl="0">
              <a:lnSpc>
                <a:spcPct val="100041"/>
              </a:lnSpc>
              <a:spcBef>
                <a:spcPts val="431"/>
              </a:spcBef>
              <a:spcAft>
                <a:spcPts val="0"/>
              </a:spcAft>
              <a:buNone/>
            </a:pPr>
            <a:r>
              <a:rPr lang="es-ES" sz="2400">
                <a:solidFill>
                  <a:schemeClr val="dk1"/>
                </a:solidFill>
                <a:latin typeface="Arial"/>
                <a:ea typeface="Arial"/>
                <a:cs typeface="Arial"/>
                <a:sym typeface="Arial"/>
              </a:rPr>
              <a:t> conocimientos entregados en la guía de autoinstrucción </a:t>
            </a:r>
            <a:endParaRPr sz="2400">
              <a:solidFill>
                <a:schemeClr val="dk1"/>
              </a:solidFill>
              <a:latin typeface="Arial"/>
              <a:ea typeface="Arial"/>
              <a:cs typeface="Arial"/>
              <a:sym typeface="Arial"/>
            </a:endParaRPr>
          </a:p>
          <a:p>
            <a:pPr marL="6494" marR="0" lvl="0" indent="0" algn="l" rtl="0">
              <a:lnSpc>
                <a:spcPct val="100041"/>
              </a:lnSpc>
              <a:spcBef>
                <a:spcPts val="431"/>
              </a:spcBef>
              <a:spcAft>
                <a:spcPts val="0"/>
              </a:spcAft>
              <a:buNone/>
            </a:pPr>
            <a:r>
              <a:rPr lang="es-ES" sz="2400" b="1">
                <a:solidFill>
                  <a:srgbClr val="E2241C"/>
                </a:solidFill>
                <a:latin typeface="Arial"/>
                <a:ea typeface="Arial"/>
                <a:cs typeface="Arial"/>
                <a:sym typeface="Arial"/>
              </a:rPr>
              <a:t>“El Fuego y los Incendios”</a:t>
            </a:r>
            <a:r>
              <a:rPr lang="es-ES" sz="2400">
                <a:solidFill>
                  <a:schemeClr val="dk1"/>
                </a:solidFill>
                <a:latin typeface="Arial"/>
                <a:ea typeface="Arial"/>
                <a:cs typeface="Arial"/>
                <a:sym typeface="Arial"/>
              </a:rPr>
              <a:t>.</a:t>
            </a:r>
            <a:endParaRPr/>
          </a:p>
        </p:txBody>
      </p:sp>
      <p:sp>
        <p:nvSpPr>
          <p:cNvPr id="386" name="Shape 386"/>
          <p:cNvSpPr txBox="1"/>
          <p:nvPr/>
        </p:nvSpPr>
        <p:spPr>
          <a:xfrm>
            <a:off x="553427" y="1328826"/>
            <a:ext cx="2710372" cy="320219"/>
          </a:xfrm>
          <a:prstGeom prst="rect">
            <a:avLst/>
          </a:prstGeom>
          <a:noFill/>
          <a:ln>
            <a:noFill/>
          </a:ln>
        </p:spPr>
        <p:txBody>
          <a:bodyPr spcFirstLastPara="1" wrap="square" lIns="0" tIns="0" rIns="0" bIns="0" anchor="t" anchorCtr="0">
            <a:noAutofit/>
          </a:bodyPr>
          <a:lstStyle/>
          <a:p>
            <a:pPr marL="6494" marR="0" lvl="0" indent="0" algn="l" rtl="0">
              <a:lnSpc>
                <a:spcPct val="49611"/>
              </a:lnSpc>
              <a:spcBef>
                <a:spcPts val="0"/>
              </a:spcBef>
              <a:spcAft>
                <a:spcPts val="0"/>
              </a:spcAft>
              <a:buNone/>
            </a:pPr>
            <a:r>
              <a:rPr lang="es-ES" sz="1800" b="1" u="sng">
                <a:solidFill>
                  <a:srgbClr val="FF0000"/>
                </a:solidFill>
                <a:latin typeface="Arial"/>
                <a:ea typeface="Arial"/>
                <a:cs typeface="Arial"/>
                <a:sym typeface="Arial"/>
              </a:rPr>
              <a:t>DESARROLLO</a:t>
            </a:r>
            <a:endParaRPr sz="1800" b="1" u="sng">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500"/>
                                        <p:tgtEl>
                                          <p:spTgt spid="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3"/>
                                        </p:tgtEl>
                                        <p:attrNameLst>
                                          <p:attrName>style.visibility</p:attrName>
                                        </p:attrNameLst>
                                      </p:cBhvr>
                                      <p:to>
                                        <p:strVal val="visible"/>
                                      </p:to>
                                    </p:set>
                                    <p:animEffect transition="in" filter="fade">
                                      <p:cBhvr>
                                        <p:cTn id="12" dur="500"/>
                                        <p:tgtEl>
                                          <p:spTgt spid="3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4">
                                            <p:txEl>
                                              <p:pRg st="0" end="0"/>
                                            </p:txEl>
                                          </p:spTgt>
                                        </p:tgtEl>
                                        <p:attrNameLst>
                                          <p:attrName>style.visibility</p:attrName>
                                        </p:attrNameLst>
                                      </p:cBhvr>
                                      <p:to>
                                        <p:strVal val="visible"/>
                                      </p:to>
                                    </p:set>
                                    <p:animEffect transition="in" filter="fade">
                                      <p:cBhvr>
                                        <p:cTn id="17" dur="1000"/>
                                        <p:tgtEl>
                                          <p:spTgt spid="3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xEl>
                                              <p:pRg st="1" end="1"/>
                                            </p:txEl>
                                          </p:spTgt>
                                        </p:tgtEl>
                                        <p:attrNameLst>
                                          <p:attrName>style.visibility</p:attrName>
                                        </p:attrNameLst>
                                      </p:cBhvr>
                                      <p:to>
                                        <p:strVal val="visible"/>
                                      </p:to>
                                    </p:set>
                                    <p:animEffect transition="in" filter="fade">
                                      <p:cBhvr>
                                        <p:cTn id="22" dur="1000"/>
                                        <p:tgtEl>
                                          <p:spTgt spid="38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4">
                                            <p:txEl>
                                              <p:pRg st="2" end="2"/>
                                            </p:txEl>
                                          </p:spTgt>
                                        </p:tgtEl>
                                        <p:attrNameLst>
                                          <p:attrName>style.visibility</p:attrName>
                                        </p:attrNameLst>
                                      </p:cBhvr>
                                      <p:to>
                                        <p:strVal val="visible"/>
                                      </p:to>
                                    </p:set>
                                    <p:animEffect transition="in" filter="fade">
                                      <p:cBhvr>
                                        <p:cTn id="27" dur="1000"/>
                                        <p:tgtEl>
                                          <p:spTgt spid="38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5">
                                            <p:txEl>
                                              <p:pRg st="0" end="0"/>
                                            </p:txEl>
                                          </p:spTgt>
                                        </p:tgtEl>
                                        <p:attrNameLst>
                                          <p:attrName>style.visibility</p:attrName>
                                        </p:attrNameLst>
                                      </p:cBhvr>
                                      <p:to>
                                        <p:strVal val="visible"/>
                                      </p:to>
                                    </p:set>
                                    <p:animEffect transition="in" filter="fade">
                                      <p:cBhvr>
                                        <p:cTn id="32" dur="500"/>
                                        <p:tgtEl>
                                          <p:spTgt spid="38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85">
                                            <p:txEl>
                                              <p:pRg st="1" end="1"/>
                                            </p:txEl>
                                          </p:spTgt>
                                        </p:tgtEl>
                                        <p:attrNameLst>
                                          <p:attrName>style.visibility</p:attrName>
                                        </p:attrNameLst>
                                      </p:cBhvr>
                                      <p:to>
                                        <p:strVal val="visible"/>
                                      </p:to>
                                    </p:set>
                                    <p:animEffect transition="in" filter="fade">
                                      <p:cBhvr>
                                        <p:cTn id="37" dur="500"/>
                                        <p:tgtEl>
                                          <p:spTgt spid="38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5">
                                            <p:txEl>
                                              <p:pRg st="2" end="2"/>
                                            </p:txEl>
                                          </p:spTgt>
                                        </p:tgtEl>
                                        <p:attrNameLst>
                                          <p:attrName>style.visibility</p:attrName>
                                        </p:attrNameLst>
                                      </p:cBhvr>
                                      <p:to>
                                        <p:strVal val="visible"/>
                                      </p:to>
                                    </p:set>
                                    <p:animEffect transition="in" filter="fade">
                                      <p:cBhvr>
                                        <p:cTn id="42" dur="500"/>
                                        <p:tgtEl>
                                          <p:spTgt spid="38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5">
                                            <p:txEl>
                                              <p:pRg st="3" end="3"/>
                                            </p:txEl>
                                          </p:spTgt>
                                        </p:tgtEl>
                                        <p:attrNameLst>
                                          <p:attrName>style.visibility</p:attrName>
                                        </p:attrNameLst>
                                      </p:cBhvr>
                                      <p:to>
                                        <p:strVal val="visible"/>
                                      </p:to>
                                    </p:set>
                                    <p:animEffect transition="in" filter="fade">
                                      <p:cBhvr>
                                        <p:cTn id="47" dur="500"/>
                                        <p:tgtEl>
                                          <p:spTgt spid="38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5">
                                            <p:txEl>
                                              <p:pRg st="4" end="4"/>
                                            </p:txEl>
                                          </p:spTgt>
                                        </p:tgtEl>
                                        <p:attrNameLst>
                                          <p:attrName>style.visibility</p:attrName>
                                        </p:attrNameLst>
                                      </p:cBhvr>
                                      <p:to>
                                        <p:strVal val="visible"/>
                                      </p:to>
                                    </p:set>
                                    <p:animEffect transition="in" filter="fade">
                                      <p:cBhvr>
                                        <p:cTn id="52" dur="500"/>
                                        <p:tgtEl>
                                          <p:spTgt spid="3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Shape 98"/>
          <p:cNvPicPr preferRelativeResize="0"/>
          <p:nvPr/>
        </p:nvPicPr>
        <p:blipFill rotWithShape="1">
          <a:blip r:embed="rId3">
            <a:alphaModFix/>
          </a:blip>
          <a:srcRect/>
          <a:stretch/>
        </p:blipFill>
        <p:spPr>
          <a:xfrm>
            <a:off x="2791882" y="1217734"/>
            <a:ext cx="3424280" cy="4334609"/>
          </a:xfrm>
          <a:prstGeom prst="rect">
            <a:avLst/>
          </a:prstGeom>
          <a:noFill/>
          <a:ln>
            <a:noFill/>
          </a:ln>
        </p:spPr>
      </p:pic>
      <p:pic>
        <p:nvPicPr>
          <p:cNvPr id="99" name="Shape 99"/>
          <p:cNvPicPr preferRelativeResize="0"/>
          <p:nvPr/>
        </p:nvPicPr>
        <p:blipFill rotWithShape="1">
          <a:blip r:embed="rId4">
            <a:alphaModFix/>
          </a:blip>
          <a:srcRect/>
          <a:stretch/>
        </p:blipFill>
        <p:spPr>
          <a:xfrm>
            <a:off x="149470" y="2826727"/>
            <a:ext cx="8883272" cy="1415561"/>
          </a:xfrm>
          <a:prstGeom prst="rect">
            <a:avLst/>
          </a:prstGeom>
          <a:noFill/>
          <a:ln w="57150" cap="flat" cmpd="sng">
            <a:solidFill>
              <a:srgbClr val="FF0000"/>
            </a:solidFill>
            <a:prstDash val="solid"/>
            <a:round/>
            <a:headEnd type="none" w="med" len="med"/>
            <a:tailEnd type="none" w="med" len="med"/>
          </a:ln>
        </p:spPr>
      </p:pic>
      <p:sp>
        <p:nvSpPr>
          <p:cNvPr id="100" name="Shape 100"/>
          <p:cNvSpPr/>
          <p:nvPr/>
        </p:nvSpPr>
        <p:spPr>
          <a:xfrm>
            <a:off x="514348" y="1701634"/>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01" name="Shape 101"/>
          <p:cNvSpPr txBox="1"/>
          <p:nvPr/>
        </p:nvSpPr>
        <p:spPr>
          <a:xfrm>
            <a:off x="764928" y="1845867"/>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endParaRPr sz="135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LEY 20.564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5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additive="base">
                                        <p:cTn id="17" dur="500"/>
                                        <p:tgtEl>
                                          <p:spTgt spid="99"/>
                                        </p:tgtEl>
                                        <p:attrNameLst>
                                          <p:attrName>ppt_w</p:attrName>
                                        </p:attrNameLst>
                                      </p:cBhvr>
                                      <p:tavLst>
                                        <p:tav tm="0">
                                          <p:val>
                                            <p:strVal val="0"/>
                                          </p:val>
                                        </p:tav>
                                        <p:tav tm="100000">
                                          <p:val>
                                            <p:strVal val="#ppt_w"/>
                                          </p:val>
                                        </p:tav>
                                      </p:tavLst>
                                    </p:anim>
                                    <p:anim calcmode="lin" valueType="num">
                                      <p:cBhvr additive="base">
                                        <p:cTn id="18" dur="500"/>
                                        <p:tgtEl>
                                          <p:spTgt spid="9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p:nvPr/>
        </p:nvSpPr>
        <p:spPr>
          <a:xfrm>
            <a:off x="504092" y="1228299"/>
            <a:ext cx="8264769" cy="5179324"/>
          </a:xfrm>
          <a:prstGeom prst="rect">
            <a:avLst/>
          </a:prstGeom>
          <a:noFill/>
          <a:ln>
            <a:noFill/>
          </a:ln>
        </p:spPr>
        <p:txBody>
          <a:bodyPr spcFirstLastPara="1" wrap="square" lIns="0" tIns="0" rIns="0" bIns="0" anchor="t" anchorCtr="0">
            <a:noAutofit/>
          </a:bodyPr>
          <a:lstStyle/>
          <a:p>
            <a:pPr marL="6494" marR="6947" lvl="0" indent="0" algn="l" rtl="0">
              <a:lnSpc>
                <a:spcPct val="28208"/>
              </a:lnSpc>
              <a:spcBef>
                <a:spcPts val="0"/>
              </a:spcBef>
              <a:spcAft>
                <a:spcPts val="0"/>
              </a:spcAft>
              <a:buNone/>
            </a:pPr>
            <a:r>
              <a:rPr lang="es-ES" sz="2400" b="1">
                <a:solidFill>
                  <a:srgbClr val="E2241C"/>
                </a:solidFill>
                <a:latin typeface="Arial"/>
                <a:ea typeface="Arial"/>
                <a:cs typeface="Arial"/>
                <a:sym typeface="Arial"/>
              </a:rPr>
              <a:t>Metodología</a:t>
            </a:r>
            <a:endParaRPr sz="2400" b="1">
              <a:solidFill>
                <a:srgbClr val="E2241C"/>
              </a:solidFill>
              <a:latin typeface="Arial"/>
              <a:ea typeface="Arial"/>
              <a:cs typeface="Arial"/>
              <a:sym typeface="Arial"/>
            </a:endParaRPr>
          </a:p>
          <a:p>
            <a:pPr marL="6494" marR="6947" lvl="0" indent="0" algn="l" rtl="0">
              <a:lnSpc>
                <a:spcPct val="28208"/>
              </a:lnSpc>
              <a:spcBef>
                <a:spcPts val="34"/>
              </a:spcBef>
              <a:spcAft>
                <a:spcPts val="0"/>
              </a:spcAft>
              <a:buNone/>
            </a:pPr>
            <a:endParaRPr sz="2400">
              <a:solidFill>
                <a:schemeClr val="dk1"/>
              </a:solidFill>
              <a:latin typeface="Arial"/>
              <a:ea typeface="Arial"/>
              <a:cs typeface="Arial"/>
              <a:sym typeface="Arial"/>
            </a:endParaRPr>
          </a:p>
          <a:p>
            <a:pPr marL="6494" marR="1019" lvl="0" indent="0" algn="l" rtl="0">
              <a:lnSpc>
                <a:spcPct val="100041"/>
              </a:lnSpc>
              <a:spcBef>
                <a:spcPts val="431"/>
              </a:spcBef>
              <a:spcAft>
                <a:spcPts val="0"/>
              </a:spcAft>
              <a:buNone/>
            </a:pPr>
            <a:r>
              <a:rPr lang="es-ES" sz="2400">
                <a:solidFill>
                  <a:schemeClr val="dk1"/>
                </a:solidFill>
                <a:latin typeface="Arial"/>
                <a:ea typeface="Arial"/>
                <a:cs typeface="Arial"/>
                <a:sym typeface="Arial"/>
              </a:rPr>
              <a:t>Presencial teórica, el Monitor expone de manera interactiva, explicando los conceptos y corrigiendo cuando observa desviaciones.</a:t>
            </a:r>
            <a:endParaRPr/>
          </a:p>
          <a:p>
            <a:pPr marL="6494" marR="0" lvl="0" indent="0" algn="l" rtl="0">
              <a:lnSpc>
                <a:spcPct val="100041"/>
              </a:lnSpc>
              <a:spcBef>
                <a:spcPts val="435"/>
              </a:spcBef>
              <a:spcAft>
                <a:spcPts val="0"/>
              </a:spcAft>
              <a:buNone/>
            </a:pPr>
            <a:r>
              <a:rPr lang="es-ES" sz="2400">
                <a:solidFill>
                  <a:schemeClr val="dk1"/>
                </a:solidFill>
                <a:latin typeface="Arial"/>
                <a:ea typeface="Arial"/>
                <a:cs typeface="Arial"/>
                <a:sym typeface="Arial"/>
              </a:rPr>
              <a:t>Recuerde siempre dar la bienvenida, informar que esta jornada cuenta con las siguientes etapas de trabajo:</a:t>
            </a:r>
            <a:endParaRPr sz="2400">
              <a:solidFill>
                <a:schemeClr val="dk1"/>
              </a:solidFill>
              <a:latin typeface="Arial"/>
              <a:ea typeface="Arial"/>
              <a:cs typeface="Arial"/>
              <a:sym typeface="Arial"/>
            </a:endParaRPr>
          </a:p>
          <a:p>
            <a:pPr marL="6494" marR="0" lvl="0" indent="0" algn="l" rtl="0">
              <a:lnSpc>
                <a:spcPct val="100041"/>
              </a:lnSpc>
              <a:spcBef>
                <a:spcPts val="435"/>
              </a:spcBef>
              <a:spcAft>
                <a:spcPts val="0"/>
              </a:spcAft>
              <a:buNone/>
            </a:pPr>
            <a:endParaRPr sz="2400">
              <a:solidFill>
                <a:schemeClr val="dk1"/>
              </a:solidFill>
              <a:latin typeface="Arial"/>
              <a:ea typeface="Arial"/>
              <a:cs typeface="Arial"/>
              <a:sym typeface="Arial"/>
            </a:endParaRPr>
          </a:p>
          <a:p>
            <a:pPr marL="6494" marR="6947" lvl="0" indent="0" algn="l" rtl="0">
              <a:lnSpc>
                <a:spcPct val="95825"/>
              </a:lnSpc>
              <a:spcBef>
                <a:spcPts val="435"/>
              </a:spcBef>
              <a:spcAft>
                <a:spcPts val="0"/>
              </a:spcAft>
              <a:buNone/>
            </a:pPr>
            <a:r>
              <a:rPr lang="es-ES" sz="2400" b="1">
                <a:solidFill>
                  <a:srgbClr val="E2241C"/>
                </a:solidFill>
                <a:latin typeface="Arial"/>
                <a:ea typeface="Arial"/>
                <a:cs typeface="Arial"/>
                <a:sym typeface="Arial"/>
              </a:rPr>
              <a:t>a) </a:t>
            </a:r>
            <a:r>
              <a:rPr lang="es-ES" sz="2400">
                <a:solidFill>
                  <a:schemeClr val="dk1"/>
                </a:solidFill>
                <a:latin typeface="Arial"/>
                <a:ea typeface="Arial"/>
                <a:cs typeface="Arial"/>
                <a:sym typeface="Arial"/>
              </a:rPr>
              <a:t>Actividad Física.</a:t>
            </a:r>
            <a:endParaRPr/>
          </a:p>
          <a:p>
            <a:pPr marL="6494" marR="6947" lvl="0" indent="0" algn="l" rtl="0">
              <a:lnSpc>
                <a:spcPct val="95825"/>
              </a:lnSpc>
              <a:spcBef>
                <a:spcPts val="320"/>
              </a:spcBef>
              <a:spcAft>
                <a:spcPts val="0"/>
              </a:spcAft>
              <a:buNone/>
            </a:pPr>
            <a:r>
              <a:rPr lang="es-ES" sz="2400" b="1">
                <a:solidFill>
                  <a:srgbClr val="E2241C"/>
                </a:solidFill>
                <a:latin typeface="Arial"/>
                <a:ea typeface="Arial"/>
                <a:cs typeface="Arial"/>
                <a:sym typeface="Arial"/>
              </a:rPr>
              <a:t>b) </a:t>
            </a:r>
            <a:r>
              <a:rPr lang="es-ES" sz="2400">
                <a:solidFill>
                  <a:schemeClr val="dk1"/>
                </a:solidFill>
                <a:latin typeface="Arial"/>
                <a:ea typeface="Arial"/>
                <a:cs typeface="Arial"/>
                <a:sym typeface="Arial"/>
              </a:rPr>
              <a:t>Revisión de Guía de Autoinstrucción.</a:t>
            </a:r>
            <a:endParaRPr sz="2400">
              <a:solidFill>
                <a:schemeClr val="dk1"/>
              </a:solidFill>
              <a:latin typeface="Arial"/>
              <a:ea typeface="Arial"/>
              <a:cs typeface="Arial"/>
              <a:sym typeface="Arial"/>
            </a:endParaRPr>
          </a:p>
          <a:p>
            <a:pPr marL="6494" marR="1914934" lvl="0" indent="0" algn="l" rtl="0">
              <a:lnSpc>
                <a:spcPct val="30125"/>
              </a:lnSpc>
              <a:spcBef>
                <a:spcPts val="320"/>
              </a:spcBef>
              <a:spcAft>
                <a:spcPts val="0"/>
              </a:spcAft>
              <a:buNone/>
            </a:pPr>
            <a:endParaRPr sz="2400" b="1">
              <a:solidFill>
                <a:srgbClr val="E2241C"/>
              </a:solidFill>
              <a:latin typeface="Arial"/>
              <a:ea typeface="Arial"/>
              <a:cs typeface="Arial"/>
              <a:sym typeface="Arial"/>
            </a:endParaRPr>
          </a:p>
          <a:p>
            <a:pPr marL="6494" marR="1914934" lvl="0" indent="0" algn="l" rtl="0">
              <a:lnSpc>
                <a:spcPct val="30125"/>
              </a:lnSpc>
              <a:spcBef>
                <a:spcPts val="320"/>
              </a:spcBef>
              <a:spcAft>
                <a:spcPts val="0"/>
              </a:spcAft>
              <a:buNone/>
            </a:pPr>
            <a:endParaRPr sz="2400" b="1">
              <a:solidFill>
                <a:srgbClr val="E2241C"/>
              </a:solidFill>
              <a:latin typeface="Arial"/>
              <a:ea typeface="Arial"/>
              <a:cs typeface="Arial"/>
              <a:sym typeface="Arial"/>
            </a:endParaRPr>
          </a:p>
          <a:p>
            <a:pPr marL="6494" marR="1914934" lvl="0" indent="0" algn="l" rtl="0">
              <a:lnSpc>
                <a:spcPct val="30125"/>
              </a:lnSpc>
              <a:spcBef>
                <a:spcPts val="320"/>
              </a:spcBef>
              <a:spcAft>
                <a:spcPts val="0"/>
              </a:spcAft>
              <a:buNone/>
            </a:pPr>
            <a:r>
              <a:rPr lang="es-ES" sz="2400" b="1">
                <a:solidFill>
                  <a:srgbClr val="E2241C"/>
                </a:solidFill>
                <a:latin typeface="Arial"/>
                <a:ea typeface="Arial"/>
                <a:cs typeface="Arial"/>
                <a:sym typeface="Arial"/>
              </a:rPr>
              <a:t>c) </a:t>
            </a:r>
            <a:r>
              <a:rPr lang="es-ES" sz="2400">
                <a:solidFill>
                  <a:schemeClr val="dk1"/>
                </a:solidFill>
                <a:latin typeface="Arial"/>
                <a:ea typeface="Arial"/>
                <a:cs typeface="Arial"/>
                <a:sym typeface="Arial"/>
              </a:rPr>
              <a:t>Prácticas según pauta.</a:t>
            </a:r>
            <a:endParaRPr sz="2400">
              <a:solidFill>
                <a:schemeClr val="dk1"/>
              </a:solidFill>
              <a:latin typeface="Arial"/>
              <a:ea typeface="Arial"/>
              <a:cs typeface="Arial"/>
              <a:sym typeface="Arial"/>
            </a:endParaRPr>
          </a:p>
          <a:p>
            <a:pPr marL="6494" marR="1914934" lvl="0" indent="0" algn="l" rtl="0">
              <a:lnSpc>
                <a:spcPct val="30125"/>
              </a:lnSpc>
              <a:spcBef>
                <a:spcPts val="320"/>
              </a:spcBef>
              <a:spcAft>
                <a:spcPts val="0"/>
              </a:spcAft>
              <a:buNone/>
            </a:pPr>
            <a:r>
              <a:rPr lang="es-E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a:p>
            <a:pPr marL="6494" marR="1914934" lvl="0" indent="0" algn="l" rtl="0">
              <a:lnSpc>
                <a:spcPct val="30125"/>
              </a:lnSpc>
              <a:spcBef>
                <a:spcPts val="329"/>
              </a:spcBef>
              <a:spcAft>
                <a:spcPts val="0"/>
              </a:spcAft>
              <a:buNone/>
            </a:pPr>
            <a:endParaRPr sz="2400" b="1">
              <a:solidFill>
                <a:srgbClr val="E2241C"/>
              </a:solidFill>
              <a:latin typeface="Arial"/>
              <a:ea typeface="Arial"/>
              <a:cs typeface="Arial"/>
              <a:sym typeface="Arial"/>
            </a:endParaRPr>
          </a:p>
          <a:p>
            <a:pPr marL="6494" marR="1914934" lvl="0" indent="0" algn="l" rtl="0">
              <a:lnSpc>
                <a:spcPct val="30125"/>
              </a:lnSpc>
              <a:spcBef>
                <a:spcPts val="329"/>
              </a:spcBef>
              <a:spcAft>
                <a:spcPts val="0"/>
              </a:spcAft>
              <a:buNone/>
            </a:pPr>
            <a:r>
              <a:rPr lang="es-ES" sz="2400" b="1">
                <a:solidFill>
                  <a:srgbClr val="E2241C"/>
                </a:solidFill>
                <a:latin typeface="Arial"/>
                <a:ea typeface="Arial"/>
                <a:cs typeface="Arial"/>
                <a:sym typeface="Arial"/>
              </a:rPr>
              <a:t>d) </a:t>
            </a:r>
            <a:r>
              <a:rPr lang="es-ES" sz="2400">
                <a:solidFill>
                  <a:schemeClr val="dk1"/>
                </a:solidFill>
                <a:latin typeface="Arial"/>
                <a:ea typeface="Arial"/>
                <a:cs typeface="Arial"/>
                <a:sym typeface="Arial"/>
              </a:rPr>
              <a:t>Aplicación Check List. </a:t>
            </a:r>
            <a:endParaRPr/>
          </a:p>
          <a:p>
            <a:pPr marL="6494" marR="1914934" lvl="0" indent="0" algn="l" rtl="0">
              <a:lnSpc>
                <a:spcPct val="30125"/>
              </a:lnSpc>
              <a:spcBef>
                <a:spcPts val="329"/>
              </a:spcBef>
              <a:spcAft>
                <a:spcPts val="0"/>
              </a:spcAft>
              <a:buNone/>
            </a:pPr>
            <a:endParaRPr sz="2400" b="1">
              <a:solidFill>
                <a:srgbClr val="E2241C"/>
              </a:solidFill>
              <a:latin typeface="Arial"/>
              <a:ea typeface="Arial"/>
              <a:cs typeface="Arial"/>
              <a:sym typeface="Arial"/>
            </a:endParaRPr>
          </a:p>
          <a:p>
            <a:pPr marL="6494" marR="1914934" lvl="0" indent="0" algn="l" rtl="0">
              <a:lnSpc>
                <a:spcPct val="30125"/>
              </a:lnSpc>
              <a:spcBef>
                <a:spcPts val="329"/>
              </a:spcBef>
              <a:spcAft>
                <a:spcPts val="0"/>
              </a:spcAft>
              <a:buNone/>
            </a:pPr>
            <a:endParaRPr sz="2400" b="1">
              <a:solidFill>
                <a:srgbClr val="E2241C"/>
              </a:solidFill>
              <a:latin typeface="Arial"/>
              <a:ea typeface="Arial"/>
              <a:cs typeface="Arial"/>
              <a:sym typeface="Arial"/>
            </a:endParaRPr>
          </a:p>
          <a:p>
            <a:pPr marL="6494" marR="1914934" lvl="0" indent="0" algn="l" rtl="0">
              <a:lnSpc>
                <a:spcPct val="30125"/>
              </a:lnSpc>
              <a:spcBef>
                <a:spcPts val="329"/>
              </a:spcBef>
              <a:spcAft>
                <a:spcPts val="0"/>
              </a:spcAft>
              <a:buNone/>
            </a:pPr>
            <a:r>
              <a:rPr lang="es-ES" sz="2400" b="1">
                <a:solidFill>
                  <a:srgbClr val="E2241C"/>
                </a:solidFill>
                <a:latin typeface="Arial"/>
                <a:ea typeface="Arial"/>
                <a:cs typeface="Arial"/>
                <a:sym typeface="Arial"/>
              </a:rPr>
              <a:t>e) </a:t>
            </a:r>
            <a:r>
              <a:rPr lang="es-ES" sz="2400">
                <a:solidFill>
                  <a:schemeClr val="dk1"/>
                </a:solidFill>
                <a:latin typeface="Arial"/>
                <a:ea typeface="Arial"/>
                <a:cs typeface="Arial"/>
                <a:sym typeface="Arial"/>
              </a:rPr>
              <a:t>Proceso de evaluación.</a:t>
            </a:r>
            <a:endParaRPr sz="2400" b="1">
              <a:solidFill>
                <a:srgbClr val="E2241C"/>
              </a:solidFill>
              <a:latin typeface="Arial"/>
              <a:ea typeface="Arial"/>
              <a:cs typeface="Arial"/>
              <a:sym typeface="Arial"/>
            </a:endParaRPr>
          </a:p>
          <a:p>
            <a:pPr marL="6494" marR="1914934" lvl="0" indent="0" algn="l" rtl="0">
              <a:lnSpc>
                <a:spcPct val="30125"/>
              </a:lnSpc>
              <a:spcBef>
                <a:spcPts val="329"/>
              </a:spcBef>
              <a:spcAft>
                <a:spcPts val="0"/>
              </a:spcAft>
              <a:buNone/>
            </a:pPr>
            <a:endParaRPr sz="2400" b="1">
              <a:solidFill>
                <a:srgbClr val="E2241C"/>
              </a:solidFill>
              <a:latin typeface="Arial"/>
              <a:ea typeface="Arial"/>
              <a:cs typeface="Arial"/>
              <a:sym typeface="Arial"/>
            </a:endParaRPr>
          </a:p>
          <a:p>
            <a:pPr marL="6494" marR="1914934" lvl="0" indent="0" algn="l" rtl="0">
              <a:lnSpc>
                <a:spcPct val="30125"/>
              </a:lnSpc>
              <a:spcBef>
                <a:spcPts val="329"/>
              </a:spcBef>
              <a:spcAft>
                <a:spcPts val="0"/>
              </a:spcAft>
              <a:buNone/>
            </a:pPr>
            <a:endParaRPr sz="2400" b="1">
              <a:solidFill>
                <a:srgbClr val="E2241C"/>
              </a:solidFill>
              <a:latin typeface="Arial"/>
              <a:ea typeface="Arial"/>
              <a:cs typeface="Arial"/>
              <a:sym typeface="Arial"/>
            </a:endParaRPr>
          </a:p>
          <a:p>
            <a:pPr marL="6494" marR="1914934" lvl="0" indent="0" algn="l" rtl="0">
              <a:lnSpc>
                <a:spcPct val="30125"/>
              </a:lnSpc>
              <a:spcBef>
                <a:spcPts val="329"/>
              </a:spcBef>
              <a:spcAft>
                <a:spcPts val="0"/>
              </a:spcAft>
              <a:buNone/>
            </a:pPr>
            <a:r>
              <a:rPr lang="es-ES" sz="2400" b="1">
                <a:solidFill>
                  <a:srgbClr val="E2241C"/>
                </a:solidFill>
                <a:latin typeface="Arial"/>
                <a:ea typeface="Arial"/>
                <a:cs typeface="Arial"/>
                <a:sym typeface="Arial"/>
              </a:rPr>
              <a:t>f)  </a:t>
            </a:r>
            <a:r>
              <a:rPr lang="es-ES" sz="2400">
                <a:solidFill>
                  <a:schemeClr val="dk1"/>
                </a:solidFill>
                <a:latin typeface="Arial"/>
                <a:ea typeface="Arial"/>
                <a:cs typeface="Arial"/>
                <a:sym typeface="Arial"/>
              </a:rPr>
              <a:t>Entrega de resultados. </a:t>
            </a:r>
            <a:endParaRPr/>
          </a:p>
          <a:p>
            <a:pPr marL="6494" marR="1914934" lvl="0" indent="0" algn="l" rtl="0">
              <a:lnSpc>
                <a:spcPct val="30125"/>
              </a:lnSpc>
              <a:spcBef>
                <a:spcPts val="329"/>
              </a:spcBef>
              <a:spcAft>
                <a:spcPts val="0"/>
              </a:spcAft>
              <a:buNone/>
            </a:pPr>
            <a:endParaRPr sz="2400" b="1">
              <a:solidFill>
                <a:srgbClr val="E2241C"/>
              </a:solidFill>
              <a:latin typeface="Arial"/>
              <a:ea typeface="Arial"/>
              <a:cs typeface="Arial"/>
              <a:sym typeface="Arial"/>
            </a:endParaRPr>
          </a:p>
          <a:p>
            <a:pPr marL="6494" marR="1914934" lvl="0" indent="0" algn="l" rtl="0">
              <a:lnSpc>
                <a:spcPct val="30125"/>
              </a:lnSpc>
              <a:spcBef>
                <a:spcPts val="329"/>
              </a:spcBef>
              <a:spcAft>
                <a:spcPts val="0"/>
              </a:spcAft>
              <a:buNone/>
            </a:pPr>
            <a:endParaRPr sz="2400" b="1">
              <a:solidFill>
                <a:srgbClr val="E2241C"/>
              </a:solidFill>
              <a:latin typeface="Arial"/>
              <a:ea typeface="Arial"/>
              <a:cs typeface="Arial"/>
              <a:sym typeface="Arial"/>
            </a:endParaRPr>
          </a:p>
          <a:p>
            <a:pPr marL="6494" marR="1914934" lvl="0" indent="0" algn="l" rtl="0">
              <a:lnSpc>
                <a:spcPct val="30125"/>
              </a:lnSpc>
              <a:spcBef>
                <a:spcPts val="329"/>
              </a:spcBef>
              <a:spcAft>
                <a:spcPts val="0"/>
              </a:spcAft>
              <a:buNone/>
            </a:pPr>
            <a:r>
              <a:rPr lang="es-ES" sz="2400" b="1">
                <a:solidFill>
                  <a:srgbClr val="E2241C"/>
                </a:solidFill>
                <a:latin typeface="Arial"/>
                <a:ea typeface="Arial"/>
                <a:cs typeface="Arial"/>
                <a:sym typeface="Arial"/>
              </a:rPr>
              <a:t>g) </a:t>
            </a:r>
            <a:r>
              <a:rPr lang="es-ES" sz="2400">
                <a:solidFill>
                  <a:schemeClr val="dk1"/>
                </a:solidFill>
                <a:latin typeface="Arial"/>
                <a:ea typeface="Arial"/>
                <a:cs typeface="Arial"/>
                <a:sym typeface="Arial"/>
              </a:rPr>
              <a:t>Cierre del proceso.</a:t>
            </a:r>
            <a:endParaRPr/>
          </a:p>
          <a:p>
            <a:pPr marL="6494" marR="6947" lvl="0" indent="0" algn="l" rtl="0">
              <a:lnSpc>
                <a:spcPct val="95825"/>
              </a:lnSpc>
              <a:spcBef>
                <a:spcPts val="336"/>
              </a:spcBef>
              <a:spcAft>
                <a:spcPts val="0"/>
              </a:spcAft>
              <a:buNone/>
            </a:pPr>
            <a:endParaRPr sz="2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Effect transition="in" filter="fade">
                                      <p:cBhvr>
                                        <p:cTn id="7" dur="500"/>
                                        <p:tgtEl>
                                          <p:spTgt spid="3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Effect transition="in" filter="fade">
                                      <p:cBhvr>
                                        <p:cTn id="12" dur="500"/>
                                        <p:tgtEl>
                                          <p:spTgt spid="3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Effect transition="in" filter="fade">
                                      <p:cBhvr>
                                        <p:cTn id="17" dur="500"/>
                                        <p:tgtEl>
                                          <p:spTgt spid="3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1">
                                            <p:txEl>
                                              <p:pRg st="3" end="3"/>
                                            </p:txEl>
                                          </p:spTgt>
                                        </p:tgtEl>
                                        <p:attrNameLst>
                                          <p:attrName>style.visibility</p:attrName>
                                        </p:attrNameLst>
                                      </p:cBhvr>
                                      <p:to>
                                        <p:strVal val="visible"/>
                                      </p:to>
                                    </p:set>
                                    <p:animEffect transition="in" filter="fade">
                                      <p:cBhvr>
                                        <p:cTn id="22" dur="500"/>
                                        <p:tgtEl>
                                          <p:spTgt spid="3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1">
                                            <p:txEl>
                                              <p:pRg st="4" end="4"/>
                                            </p:txEl>
                                          </p:spTgt>
                                        </p:tgtEl>
                                        <p:attrNameLst>
                                          <p:attrName>style.visibility</p:attrName>
                                        </p:attrNameLst>
                                      </p:cBhvr>
                                      <p:to>
                                        <p:strVal val="visible"/>
                                      </p:to>
                                    </p:set>
                                    <p:animEffect transition="in" filter="fade">
                                      <p:cBhvr>
                                        <p:cTn id="27" dur="500"/>
                                        <p:tgtEl>
                                          <p:spTgt spid="3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1">
                                            <p:txEl>
                                              <p:pRg st="5" end="5"/>
                                            </p:txEl>
                                          </p:spTgt>
                                        </p:tgtEl>
                                        <p:attrNameLst>
                                          <p:attrName>style.visibility</p:attrName>
                                        </p:attrNameLst>
                                      </p:cBhvr>
                                      <p:to>
                                        <p:strVal val="visible"/>
                                      </p:to>
                                    </p:set>
                                    <p:animEffect transition="in" filter="fade">
                                      <p:cBhvr>
                                        <p:cTn id="32" dur="500"/>
                                        <p:tgtEl>
                                          <p:spTgt spid="3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1">
                                            <p:txEl>
                                              <p:pRg st="6" end="6"/>
                                            </p:txEl>
                                          </p:spTgt>
                                        </p:tgtEl>
                                        <p:attrNameLst>
                                          <p:attrName>style.visibility</p:attrName>
                                        </p:attrNameLst>
                                      </p:cBhvr>
                                      <p:to>
                                        <p:strVal val="visible"/>
                                      </p:to>
                                    </p:set>
                                    <p:animEffect transition="in" filter="fade">
                                      <p:cBhvr>
                                        <p:cTn id="37" dur="500"/>
                                        <p:tgtEl>
                                          <p:spTgt spid="3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91">
                                            <p:txEl>
                                              <p:pRg st="7" end="7"/>
                                            </p:txEl>
                                          </p:spTgt>
                                        </p:tgtEl>
                                        <p:attrNameLst>
                                          <p:attrName>style.visibility</p:attrName>
                                        </p:attrNameLst>
                                      </p:cBhvr>
                                      <p:to>
                                        <p:strVal val="visible"/>
                                      </p:to>
                                    </p:set>
                                    <p:animEffect transition="in" filter="fade">
                                      <p:cBhvr>
                                        <p:cTn id="42" dur="500"/>
                                        <p:tgtEl>
                                          <p:spTgt spid="3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1">
                                            <p:txEl>
                                              <p:pRg st="8" end="8"/>
                                            </p:txEl>
                                          </p:spTgt>
                                        </p:tgtEl>
                                        <p:attrNameLst>
                                          <p:attrName>style.visibility</p:attrName>
                                        </p:attrNameLst>
                                      </p:cBhvr>
                                      <p:to>
                                        <p:strVal val="visible"/>
                                      </p:to>
                                    </p:set>
                                    <p:animEffect transition="in" filter="fade">
                                      <p:cBhvr>
                                        <p:cTn id="47" dur="500"/>
                                        <p:tgtEl>
                                          <p:spTgt spid="3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91">
                                            <p:txEl>
                                              <p:pRg st="9" end="9"/>
                                            </p:txEl>
                                          </p:spTgt>
                                        </p:tgtEl>
                                        <p:attrNameLst>
                                          <p:attrName>style.visibility</p:attrName>
                                        </p:attrNameLst>
                                      </p:cBhvr>
                                      <p:to>
                                        <p:strVal val="visible"/>
                                      </p:to>
                                    </p:set>
                                    <p:animEffect transition="in" filter="fade">
                                      <p:cBhvr>
                                        <p:cTn id="52" dur="500"/>
                                        <p:tgtEl>
                                          <p:spTgt spid="39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1">
                                            <p:txEl>
                                              <p:pRg st="10" end="10"/>
                                            </p:txEl>
                                          </p:spTgt>
                                        </p:tgtEl>
                                        <p:attrNameLst>
                                          <p:attrName>style.visibility</p:attrName>
                                        </p:attrNameLst>
                                      </p:cBhvr>
                                      <p:to>
                                        <p:strVal val="visible"/>
                                      </p:to>
                                    </p:set>
                                    <p:animEffect transition="in" filter="fade">
                                      <p:cBhvr>
                                        <p:cTn id="57" dur="500"/>
                                        <p:tgtEl>
                                          <p:spTgt spid="39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91">
                                            <p:txEl>
                                              <p:pRg st="11" end="11"/>
                                            </p:txEl>
                                          </p:spTgt>
                                        </p:tgtEl>
                                        <p:attrNameLst>
                                          <p:attrName>style.visibility</p:attrName>
                                        </p:attrNameLst>
                                      </p:cBhvr>
                                      <p:to>
                                        <p:strVal val="visible"/>
                                      </p:to>
                                    </p:set>
                                    <p:animEffect transition="in" filter="fade">
                                      <p:cBhvr>
                                        <p:cTn id="62" dur="500"/>
                                        <p:tgtEl>
                                          <p:spTgt spid="391">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91">
                                            <p:txEl>
                                              <p:pRg st="12" end="12"/>
                                            </p:txEl>
                                          </p:spTgt>
                                        </p:tgtEl>
                                        <p:attrNameLst>
                                          <p:attrName>style.visibility</p:attrName>
                                        </p:attrNameLst>
                                      </p:cBhvr>
                                      <p:to>
                                        <p:strVal val="visible"/>
                                      </p:to>
                                    </p:set>
                                    <p:animEffect transition="in" filter="fade">
                                      <p:cBhvr>
                                        <p:cTn id="67" dur="500"/>
                                        <p:tgtEl>
                                          <p:spTgt spid="391">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91">
                                            <p:txEl>
                                              <p:pRg st="13" end="13"/>
                                            </p:txEl>
                                          </p:spTgt>
                                        </p:tgtEl>
                                        <p:attrNameLst>
                                          <p:attrName>style.visibility</p:attrName>
                                        </p:attrNameLst>
                                      </p:cBhvr>
                                      <p:to>
                                        <p:strVal val="visible"/>
                                      </p:to>
                                    </p:set>
                                    <p:animEffect transition="in" filter="fade">
                                      <p:cBhvr>
                                        <p:cTn id="72" dur="500"/>
                                        <p:tgtEl>
                                          <p:spTgt spid="391">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91">
                                            <p:txEl>
                                              <p:pRg st="14" end="14"/>
                                            </p:txEl>
                                          </p:spTgt>
                                        </p:tgtEl>
                                        <p:attrNameLst>
                                          <p:attrName>style.visibility</p:attrName>
                                        </p:attrNameLst>
                                      </p:cBhvr>
                                      <p:to>
                                        <p:strVal val="visible"/>
                                      </p:to>
                                    </p:set>
                                    <p:animEffect transition="in" filter="fade">
                                      <p:cBhvr>
                                        <p:cTn id="77" dur="500"/>
                                        <p:tgtEl>
                                          <p:spTgt spid="391">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91">
                                            <p:txEl>
                                              <p:pRg st="15" end="15"/>
                                            </p:txEl>
                                          </p:spTgt>
                                        </p:tgtEl>
                                        <p:attrNameLst>
                                          <p:attrName>style.visibility</p:attrName>
                                        </p:attrNameLst>
                                      </p:cBhvr>
                                      <p:to>
                                        <p:strVal val="visible"/>
                                      </p:to>
                                    </p:set>
                                    <p:animEffect transition="in" filter="fade">
                                      <p:cBhvr>
                                        <p:cTn id="82" dur="500"/>
                                        <p:tgtEl>
                                          <p:spTgt spid="391">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1">
                                            <p:txEl>
                                              <p:pRg st="16" end="16"/>
                                            </p:txEl>
                                          </p:spTgt>
                                        </p:tgtEl>
                                        <p:attrNameLst>
                                          <p:attrName>style.visibility</p:attrName>
                                        </p:attrNameLst>
                                      </p:cBhvr>
                                      <p:to>
                                        <p:strVal val="visible"/>
                                      </p:to>
                                    </p:set>
                                    <p:animEffect transition="in" filter="fade">
                                      <p:cBhvr>
                                        <p:cTn id="87" dur="500"/>
                                        <p:tgtEl>
                                          <p:spTgt spid="391">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91">
                                            <p:txEl>
                                              <p:pRg st="17" end="17"/>
                                            </p:txEl>
                                          </p:spTgt>
                                        </p:tgtEl>
                                        <p:attrNameLst>
                                          <p:attrName>style.visibility</p:attrName>
                                        </p:attrNameLst>
                                      </p:cBhvr>
                                      <p:to>
                                        <p:strVal val="visible"/>
                                      </p:to>
                                    </p:set>
                                    <p:animEffect transition="in" filter="fade">
                                      <p:cBhvr>
                                        <p:cTn id="92" dur="500"/>
                                        <p:tgtEl>
                                          <p:spTgt spid="391">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91">
                                            <p:txEl>
                                              <p:pRg st="18" end="18"/>
                                            </p:txEl>
                                          </p:spTgt>
                                        </p:tgtEl>
                                        <p:attrNameLst>
                                          <p:attrName>style.visibility</p:attrName>
                                        </p:attrNameLst>
                                      </p:cBhvr>
                                      <p:to>
                                        <p:strVal val="visible"/>
                                      </p:to>
                                    </p:set>
                                    <p:animEffect transition="in" filter="fade">
                                      <p:cBhvr>
                                        <p:cTn id="97" dur="500"/>
                                        <p:tgtEl>
                                          <p:spTgt spid="391">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391">
                                            <p:txEl>
                                              <p:pRg st="19" end="19"/>
                                            </p:txEl>
                                          </p:spTgt>
                                        </p:tgtEl>
                                        <p:attrNameLst>
                                          <p:attrName>style.visibility</p:attrName>
                                        </p:attrNameLst>
                                      </p:cBhvr>
                                      <p:to>
                                        <p:strVal val="visible"/>
                                      </p:to>
                                    </p:set>
                                    <p:animEffect transition="in" filter="fade">
                                      <p:cBhvr>
                                        <p:cTn id="102" dur="500"/>
                                        <p:tgtEl>
                                          <p:spTgt spid="391">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391">
                                            <p:txEl>
                                              <p:pRg st="20" end="20"/>
                                            </p:txEl>
                                          </p:spTgt>
                                        </p:tgtEl>
                                        <p:attrNameLst>
                                          <p:attrName>style.visibility</p:attrName>
                                        </p:attrNameLst>
                                      </p:cBhvr>
                                      <p:to>
                                        <p:strVal val="visible"/>
                                      </p:to>
                                    </p:set>
                                    <p:animEffect transition="in" filter="fade">
                                      <p:cBhvr>
                                        <p:cTn id="107" dur="500"/>
                                        <p:tgtEl>
                                          <p:spTgt spid="391">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91">
                                            <p:txEl>
                                              <p:pRg st="21" end="21"/>
                                            </p:txEl>
                                          </p:spTgt>
                                        </p:tgtEl>
                                        <p:attrNameLst>
                                          <p:attrName>style.visibility</p:attrName>
                                        </p:attrNameLst>
                                      </p:cBhvr>
                                      <p:to>
                                        <p:strVal val="visible"/>
                                      </p:to>
                                    </p:set>
                                    <p:animEffect transition="in" filter="fade">
                                      <p:cBhvr>
                                        <p:cTn id="112" dur="500"/>
                                        <p:tgtEl>
                                          <p:spTgt spid="391">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91">
                                            <p:txEl>
                                              <p:pRg st="22" end="22"/>
                                            </p:txEl>
                                          </p:spTgt>
                                        </p:tgtEl>
                                        <p:attrNameLst>
                                          <p:attrName>style.visibility</p:attrName>
                                        </p:attrNameLst>
                                      </p:cBhvr>
                                      <p:to>
                                        <p:strVal val="visible"/>
                                      </p:to>
                                    </p:set>
                                    <p:animEffect transition="in" filter="fade">
                                      <p:cBhvr>
                                        <p:cTn id="117" dur="500"/>
                                        <p:tgtEl>
                                          <p:spTgt spid="391">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p:cNvPicPr preferRelativeResize="0">
            <a:picLocks noGrp="1"/>
          </p:cNvPicPr>
          <p:nvPr>
            <p:ph type="body" idx="1"/>
          </p:nvPr>
        </p:nvPicPr>
        <p:blipFill rotWithShape="1">
          <a:blip r:embed="rId3">
            <a:alphaModFix/>
          </a:blip>
          <a:srcRect/>
          <a:stretch/>
        </p:blipFill>
        <p:spPr>
          <a:xfrm>
            <a:off x="558344" y="1166386"/>
            <a:ext cx="2786046" cy="619808"/>
          </a:xfrm>
          <a:prstGeom prst="rect">
            <a:avLst/>
          </a:prstGeom>
          <a:noFill/>
          <a:ln>
            <a:noFill/>
          </a:ln>
        </p:spPr>
      </p:pic>
      <p:sp>
        <p:nvSpPr>
          <p:cNvPr id="397" name="Shape 397"/>
          <p:cNvSpPr txBox="1"/>
          <p:nvPr/>
        </p:nvSpPr>
        <p:spPr>
          <a:xfrm>
            <a:off x="723331" y="2129051"/>
            <a:ext cx="6619165" cy="92333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800">
                <a:solidFill>
                  <a:schemeClr val="dk1"/>
                </a:solidFill>
                <a:latin typeface="Calibri"/>
                <a:ea typeface="Calibri"/>
                <a:cs typeface="Calibri"/>
                <a:sym typeface="Calibri"/>
              </a:rPr>
              <a:t>Comenzar con la rutina de ejercicios de acuerdo al Manual de Salud y Actividad Física para Bomberos, con una duración no inferior a 15 minutos.</a:t>
            </a:r>
            <a:endParaRPr sz="1800">
              <a:solidFill>
                <a:schemeClr val="dk1"/>
              </a:solidFill>
              <a:latin typeface="Calibri"/>
              <a:ea typeface="Calibri"/>
              <a:cs typeface="Calibri"/>
              <a:sym typeface="Calibri"/>
            </a:endParaRPr>
          </a:p>
        </p:txBody>
      </p:sp>
      <p:pic>
        <p:nvPicPr>
          <p:cNvPr id="398" name="Shape 398"/>
          <p:cNvPicPr preferRelativeResize="0"/>
          <p:nvPr/>
        </p:nvPicPr>
        <p:blipFill rotWithShape="1">
          <a:blip r:embed="rId4">
            <a:alphaModFix/>
          </a:blip>
          <a:srcRect b="7041"/>
          <a:stretch/>
        </p:blipFill>
        <p:spPr>
          <a:xfrm>
            <a:off x="1620841" y="3395238"/>
            <a:ext cx="4824143" cy="297198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500"/>
                                        <p:tgtEl>
                                          <p:spTgt spid="39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9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p:nvPr/>
        </p:nvSpPr>
        <p:spPr>
          <a:xfrm>
            <a:off x="4996739" y="7679413"/>
            <a:ext cx="94947" cy="77932"/>
          </a:xfrm>
          <a:prstGeom prst="rect">
            <a:avLst/>
          </a:prstGeom>
          <a:noFill/>
          <a:ln>
            <a:noFill/>
          </a:ln>
        </p:spPr>
        <p:txBody>
          <a:bodyPr spcFirstLastPara="1" wrap="square" lIns="0" tIns="0" rIns="0" bIns="0" anchor="t" anchorCtr="0">
            <a:noAutofit/>
          </a:bodyPr>
          <a:lstStyle/>
          <a:p>
            <a:pPr marL="6494" marR="0" lvl="0" indent="0" algn="l" rtl="0">
              <a:lnSpc>
                <a:spcPct val="112890"/>
              </a:lnSpc>
              <a:spcBef>
                <a:spcPts val="0"/>
              </a:spcBef>
              <a:spcAft>
                <a:spcPts val="0"/>
              </a:spcAft>
              <a:buNone/>
            </a:pPr>
            <a:r>
              <a:rPr lang="es-ES" sz="512" b="1">
                <a:solidFill>
                  <a:schemeClr val="dk1"/>
                </a:solidFill>
                <a:latin typeface="Arial"/>
                <a:ea typeface="Arial"/>
                <a:cs typeface="Arial"/>
                <a:sym typeface="Arial"/>
              </a:rPr>
              <a:t>12</a:t>
            </a:r>
            <a:endParaRPr sz="512">
              <a:solidFill>
                <a:schemeClr val="dk1"/>
              </a:solidFill>
              <a:latin typeface="Arial"/>
              <a:ea typeface="Arial"/>
              <a:cs typeface="Arial"/>
              <a:sym typeface="Arial"/>
            </a:endParaRPr>
          </a:p>
        </p:txBody>
      </p:sp>
      <p:pic>
        <p:nvPicPr>
          <p:cNvPr id="404" name="Shape 404"/>
          <p:cNvPicPr preferRelativeResize="0"/>
          <p:nvPr/>
        </p:nvPicPr>
        <p:blipFill rotWithShape="1">
          <a:blip r:embed="rId3">
            <a:alphaModFix/>
          </a:blip>
          <a:srcRect/>
          <a:stretch/>
        </p:blipFill>
        <p:spPr>
          <a:xfrm>
            <a:off x="401104" y="3585098"/>
            <a:ext cx="8180685" cy="1760625"/>
          </a:xfrm>
          <a:prstGeom prst="rect">
            <a:avLst/>
          </a:prstGeom>
          <a:noFill/>
          <a:ln>
            <a:noFill/>
          </a:ln>
        </p:spPr>
      </p:pic>
      <p:sp>
        <p:nvSpPr>
          <p:cNvPr id="405" name="Shape 405"/>
          <p:cNvSpPr txBox="1"/>
          <p:nvPr/>
        </p:nvSpPr>
        <p:spPr>
          <a:xfrm>
            <a:off x="608474" y="1453408"/>
            <a:ext cx="7609403" cy="1929690"/>
          </a:xfrm>
          <a:prstGeom prst="rect">
            <a:avLst/>
          </a:prstGeom>
          <a:noFill/>
          <a:ln>
            <a:noFill/>
          </a:ln>
        </p:spPr>
        <p:txBody>
          <a:bodyPr spcFirstLastPara="1" wrap="square" lIns="0" tIns="0" rIns="0" bIns="0" anchor="t" anchorCtr="0">
            <a:noAutofit/>
          </a:bodyPr>
          <a:lstStyle/>
          <a:p>
            <a:pPr marL="6494" marR="1398615" lvl="0" indent="0" algn="just" rtl="0">
              <a:lnSpc>
                <a:spcPct val="32583"/>
              </a:lnSpc>
              <a:spcBef>
                <a:spcPts val="0"/>
              </a:spcBef>
              <a:spcAft>
                <a:spcPts val="0"/>
              </a:spcAft>
              <a:buNone/>
            </a:pPr>
            <a:endParaRPr sz="2400">
              <a:solidFill>
                <a:schemeClr val="dk1"/>
              </a:solidFill>
              <a:latin typeface="Arial"/>
              <a:ea typeface="Arial"/>
              <a:cs typeface="Arial"/>
              <a:sym typeface="Arial"/>
            </a:endParaRPr>
          </a:p>
          <a:p>
            <a:pPr marL="6494" marR="0" lvl="0" indent="0" algn="just" rtl="0">
              <a:lnSpc>
                <a:spcPct val="100041"/>
              </a:lnSpc>
              <a:spcBef>
                <a:spcPts val="404"/>
              </a:spcBef>
              <a:spcAft>
                <a:spcPts val="0"/>
              </a:spcAft>
              <a:buNone/>
            </a:pPr>
            <a:r>
              <a:rPr lang="es-ES" sz="2400">
                <a:solidFill>
                  <a:schemeClr val="dk1"/>
                </a:solidFill>
                <a:latin typeface="Arial"/>
                <a:ea typeface="Arial"/>
                <a:cs typeface="Arial"/>
                <a:sym typeface="Arial"/>
              </a:rPr>
              <a:t>Para promover la participación y evaluar si la Guía de Autoinstrucción correspondiente fue leída y comprendida,  el Monitor realizará cuatro preguntas de interacción a cuatro voluntarios presentes.</a:t>
            </a:r>
            <a:endParaRPr/>
          </a:p>
        </p:txBody>
      </p:sp>
      <p:pic>
        <p:nvPicPr>
          <p:cNvPr id="406" name="Shape 406"/>
          <p:cNvPicPr preferRelativeResize="0"/>
          <p:nvPr/>
        </p:nvPicPr>
        <p:blipFill rotWithShape="1">
          <a:blip r:embed="rId4">
            <a:alphaModFix/>
          </a:blip>
          <a:srcRect/>
          <a:stretch/>
        </p:blipFill>
        <p:spPr>
          <a:xfrm>
            <a:off x="496639" y="1001445"/>
            <a:ext cx="5169546" cy="5091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4"/>
                                        </p:tgtEl>
                                        <p:attrNameLst>
                                          <p:attrName>style.visibility</p:attrName>
                                        </p:attrNameLst>
                                      </p:cBhvr>
                                      <p:to>
                                        <p:strVal val="visible"/>
                                      </p:to>
                                    </p:set>
                                    <p:animEffect transition="in" filter="fade">
                                      <p:cBhvr>
                                        <p:cTn id="12" dur="10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Shape 411"/>
          <p:cNvPicPr preferRelativeResize="0">
            <a:picLocks noGrp="1"/>
          </p:cNvPicPr>
          <p:nvPr>
            <p:ph type="body" idx="1"/>
          </p:nvPr>
        </p:nvPicPr>
        <p:blipFill rotWithShape="1">
          <a:blip r:embed="rId3">
            <a:alphaModFix/>
          </a:blip>
          <a:srcRect/>
          <a:stretch/>
        </p:blipFill>
        <p:spPr>
          <a:xfrm>
            <a:off x="764416" y="1034537"/>
            <a:ext cx="3561924" cy="686517"/>
          </a:xfrm>
          <a:prstGeom prst="rect">
            <a:avLst/>
          </a:prstGeom>
          <a:noFill/>
          <a:ln>
            <a:noFill/>
          </a:ln>
        </p:spPr>
      </p:pic>
      <p:sp>
        <p:nvSpPr>
          <p:cNvPr id="412" name="Shape 412"/>
          <p:cNvSpPr txBox="1"/>
          <p:nvPr/>
        </p:nvSpPr>
        <p:spPr>
          <a:xfrm>
            <a:off x="941696" y="1978925"/>
            <a:ext cx="7560859" cy="1200329"/>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s-ES" sz="1800">
                <a:solidFill>
                  <a:schemeClr val="dk1"/>
                </a:solidFill>
                <a:latin typeface="Calibri"/>
                <a:ea typeface="Calibri"/>
                <a:cs typeface="Calibri"/>
                <a:sym typeface="Calibri"/>
              </a:rPr>
              <a:t>Este punto describe de forma personalizada para cada una de las prácticas la forma de evaluar, dinámica a utilizar y si el módulo es teórico, práctico o ambos. A continuación se muestran ejemplos correspondientes a la práctica de la Guía “El fuego y los incendios”:</a:t>
            </a:r>
            <a:endParaRPr sz="1800">
              <a:solidFill>
                <a:schemeClr val="dk1"/>
              </a:solidFill>
              <a:latin typeface="Calibri"/>
              <a:ea typeface="Calibri"/>
              <a:cs typeface="Calibri"/>
              <a:sym typeface="Calibri"/>
            </a:endParaRPr>
          </a:p>
        </p:txBody>
      </p:sp>
      <p:sp>
        <p:nvSpPr>
          <p:cNvPr id="413" name="Shape 413"/>
          <p:cNvSpPr txBox="1"/>
          <p:nvPr/>
        </p:nvSpPr>
        <p:spPr>
          <a:xfrm>
            <a:off x="941696" y="3411940"/>
            <a:ext cx="7560859" cy="286232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Este módulo de entrenamiento es teórico, por ello se debe preparar la sala y repasar la Guía de Autoinstrucción con todos los participantes.</a:t>
            </a:r>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Debido que es un módulo teórico, la finalidad de exponer la guía es repasar de forma expedita todos los contenidos abordados en pro de facilitar la evaluación.</a:t>
            </a:r>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Pedir a los participantes que formen grupos de 4 personas y realicen una presentación de 15 minutos, sobre cualquiera de los temas tratados en la Guía de Autoinstrucción N°1. Usted se puede designar o bien dejar a libre elección, pudiendo usar papelógrafo, computador y exponer mediante presentación, juego de roles o bien el medio que estimen conveniente.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500"/>
                                        <p:tgtEl>
                                          <p:spTgt spid="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
                                        </p:tgtEl>
                                        <p:attrNameLst>
                                          <p:attrName>style.visibility</p:attrName>
                                        </p:attrNameLst>
                                      </p:cBhvr>
                                      <p:to>
                                        <p:strVal val="visible"/>
                                      </p:to>
                                    </p:set>
                                    <p:animEffect transition="in" filter="fade">
                                      <p:cBhvr>
                                        <p:cTn id="12" dur="500"/>
                                        <p:tgtEl>
                                          <p:spTgt spid="4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3">
                                            <p:txEl>
                                              <p:pRg st="0" end="0"/>
                                            </p:txEl>
                                          </p:spTgt>
                                        </p:tgtEl>
                                        <p:attrNameLst>
                                          <p:attrName>style.visibility</p:attrName>
                                        </p:attrNameLst>
                                      </p:cBhvr>
                                      <p:to>
                                        <p:strVal val="visible"/>
                                      </p:to>
                                    </p:set>
                                    <p:animEffect transition="in" filter="fade">
                                      <p:cBhvr>
                                        <p:cTn id="17" dur="1000"/>
                                        <p:tgtEl>
                                          <p:spTgt spid="4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3">
                                            <p:txEl>
                                              <p:pRg st="1" end="1"/>
                                            </p:txEl>
                                          </p:spTgt>
                                        </p:tgtEl>
                                        <p:attrNameLst>
                                          <p:attrName>style.visibility</p:attrName>
                                        </p:attrNameLst>
                                      </p:cBhvr>
                                      <p:to>
                                        <p:strVal val="visible"/>
                                      </p:to>
                                    </p:set>
                                    <p:animEffect transition="in" filter="fade">
                                      <p:cBhvr>
                                        <p:cTn id="22" dur="1000"/>
                                        <p:tgtEl>
                                          <p:spTgt spid="4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3">
                                            <p:txEl>
                                              <p:pRg st="2" end="2"/>
                                            </p:txEl>
                                          </p:spTgt>
                                        </p:tgtEl>
                                        <p:attrNameLst>
                                          <p:attrName>style.visibility</p:attrName>
                                        </p:attrNameLst>
                                      </p:cBhvr>
                                      <p:to>
                                        <p:strVal val="visible"/>
                                      </p:to>
                                    </p:set>
                                    <p:animEffect transition="in" filter="fade">
                                      <p:cBhvr>
                                        <p:cTn id="27" dur="1000"/>
                                        <p:tgtEl>
                                          <p:spTgt spid="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Shape 418"/>
          <p:cNvPicPr preferRelativeResize="0">
            <a:picLocks noGrp="1"/>
          </p:cNvPicPr>
          <p:nvPr>
            <p:ph type="body" idx="1"/>
          </p:nvPr>
        </p:nvPicPr>
        <p:blipFill rotWithShape="1">
          <a:blip r:embed="rId3">
            <a:alphaModFix/>
          </a:blip>
          <a:srcRect/>
          <a:stretch/>
        </p:blipFill>
        <p:spPr>
          <a:xfrm>
            <a:off x="348903" y="1292966"/>
            <a:ext cx="3573943" cy="525758"/>
          </a:xfrm>
          <a:prstGeom prst="rect">
            <a:avLst/>
          </a:prstGeom>
          <a:noFill/>
          <a:ln>
            <a:noFill/>
          </a:ln>
        </p:spPr>
      </p:pic>
      <p:sp>
        <p:nvSpPr>
          <p:cNvPr id="419" name="Shape 419"/>
          <p:cNvSpPr txBox="1"/>
          <p:nvPr/>
        </p:nvSpPr>
        <p:spPr>
          <a:xfrm>
            <a:off x="709683" y="2647665"/>
            <a:ext cx="2988860" cy="224676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2000">
                <a:solidFill>
                  <a:schemeClr val="dk1"/>
                </a:solidFill>
                <a:latin typeface="Calibri"/>
                <a:ea typeface="Calibri"/>
                <a:cs typeface="Calibri"/>
                <a:sym typeface="Calibri"/>
              </a:rPr>
              <a:t>Para resguardar la fluidez y el correcto desempeño del entrenamiento, el Monitor debe llenar antes, durante y posterior a la actividad el Check List dispuesto en el Anexo N°5.</a:t>
            </a:r>
            <a:endParaRPr/>
          </a:p>
        </p:txBody>
      </p:sp>
      <p:pic>
        <p:nvPicPr>
          <p:cNvPr id="420" name="Shape 420"/>
          <p:cNvPicPr preferRelativeResize="0"/>
          <p:nvPr/>
        </p:nvPicPr>
        <p:blipFill rotWithShape="1">
          <a:blip r:embed="rId4">
            <a:alphaModFix/>
          </a:blip>
          <a:srcRect/>
          <a:stretch/>
        </p:blipFill>
        <p:spPr>
          <a:xfrm>
            <a:off x="4196687" y="873457"/>
            <a:ext cx="4433257" cy="58412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
                                        </p:tgtEl>
                                        <p:attrNameLst>
                                          <p:attrName>style.visibility</p:attrName>
                                        </p:attrNameLst>
                                      </p:cBhvr>
                                      <p:to>
                                        <p:strVal val="visible"/>
                                      </p:to>
                                    </p:set>
                                    <p:animEffect transition="in" filter="fade">
                                      <p:cBhvr>
                                        <p:cTn id="12" dur="500"/>
                                        <p:tgtEl>
                                          <p:spTgt spid="4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0"/>
                                        </p:tgtEl>
                                        <p:attrNameLst>
                                          <p:attrName>style.visibility</p:attrName>
                                        </p:attrNameLst>
                                      </p:cBhvr>
                                      <p:to>
                                        <p:strVal val="visible"/>
                                      </p:to>
                                    </p:set>
                                    <p:animEffect transition="in" filter="fade">
                                      <p:cBhvr>
                                        <p:cTn id="17"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Shape 425"/>
          <p:cNvPicPr preferRelativeResize="0">
            <a:picLocks noGrp="1"/>
          </p:cNvPicPr>
          <p:nvPr>
            <p:ph type="body" idx="1"/>
          </p:nvPr>
        </p:nvPicPr>
        <p:blipFill rotWithShape="1">
          <a:blip r:embed="rId3">
            <a:alphaModFix/>
          </a:blip>
          <a:srcRect/>
          <a:stretch/>
        </p:blipFill>
        <p:spPr>
          <a:xfrm>
            <a:off x="457199" y="1065888"/>
            <a:ext cx="6602165" cy="721968"/>
          </a:xfrm>
          <a:prstGeom prst="rect">
            <a:avLst/>
          </a:prstGeom>
          <a:noFill/>
          <a:ln>
            <a:noFill/>
          </a:ln>
        </p:spPr>
      </p:pic>
      <p:sp>
        <p:nvSpPr>
          <p:cNvPr id="426" name="Shape 426"/>
          <p:cNvSpPr txBox="1"/>
          <p:nvPr/>
        </p:nvSpPr>
        <p:spPr>
          <a:xfrm>
            <a:off x="624679" y="2019102"/>
            <a:ext cx="7353109" cy="353943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med" len="med"/>
            <a:tailEnd type="none" w="med" len="med"/>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s-ES" sz="2800">
                <a:solidFill>
                  <a:schemeClr val="dk1"/>
                </a:solidFill>
                <a:latin typeface="Calibri"/>
                <a:ea typeface="Calibri"/>
                <a:cs typeface="Calibri"/>
                <a:sym typeface="Calibri"/>
              </a:rPr>
              <a:t>Esta pauta contiene los aspectos a evaluar, de forma personalizada y coherente con cada una de las prácticas, donde logrado tiene un valor de 2 puntos y no logrado de 0 puntos, el participante debe obtener como mínimo 8 puntos para aprobar, mientras que si obtiene entre 6 y 0 puntos deberá ser citado nuevamente para ser reentrenado.</a:t>
            </a:r>
            <a:endParaRPr sz="2800">
              <a:solidFill>
                <a:schemeClr val="dk1"/>
              </a:solidFill>
              <a:latin typeface="Calibri"/>
              <a:ea typeface="Calibri"/>
              <a:cs typeface="Calibri"/>
              <a:sym typeface="Calibri"/>
            </a:endParaRPr>
          </a:p>
        </p:txBody>
      </p:sp>
      <p:pic>
        <p:nvPicPr>
          <p:cNvPr id="427" name="Shape 427"/>
          <p:cNvPicPr preferRelativeResize="0"/>
          <p:nvPr/>
        </p:nvPicPr>
        <p:blipFill rotWithShape="1">
          <a:blip r:embed="rId4">
            <a:alphaModFix/>
          </a:blip>
          <a:srcRect/>
          <a:stretch/>
        </p:blipFill>
        <p:spPr>
          <a:xfrm>
            <a:off x="338076" y="2019102"/>
            <a:ext cx="8437435" cy="35483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500"/>
                                        <p:tgtEl>
                                          <p:spTgt spid="4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gtEl>
                                        <p:attrNameLst>
                                          <p:attrName>style.visibility</p:attrName>
                                        </p:attrNameLst>
                                      </p:cBhvr>
                                      <p:to>
                                        <p:strVal val="visible"/>
                                      </p:to>
                                    </p:set>
                                    <p:animEffect transition="in" filter="fade">
                                      <p:cBhvr>
                                        <p:cTn id="12" dur="500"/>
                                        <p:tgtEl>
                                          <p:spTgt spid="4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gtEl>
                                        <p:attrNameLst>
                                          <p:attrName>style.visibility</p:attrName>
                                        </p:attrNameLst>
                                      </p:cBhvr>
                                      <p:to>
                                        <p:strVal val="visible"/>
                                      </p:to>
                                    </p:set>
                                    <p:animEffect transition="in" filter="fade">
                                      <p:cBhvr>
                                        <p:cTn id="17" dur="10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Shape 432"/>
          <p:cNvPicPr preferRelativeResize="0"/>
          <p:nvPr/>
        </p:nvPicPr>
        <p:blipFill rotWithShape="1">
          <a:blip r:embed="rId3">
            <a:alphaModFix/>
          </a:blip>
          <a:srcRect/>
          <a:stretch/>
        </p:blipFill>
        <p:spPr>
          <a:xfrm>
            <a:off x="496739" y="942638"/>
            <a:ext cx="3845277" cy="654149"/>
          </a:xfrm>
          <a:prstGeom prst="rect">
            <a:avLst/>
          </a:prstGeom>
          <a:noFill/>
          <a:ln>
            <a:noFill/>
          </a:ln>
        </p:spPr>
      </p:pic>
      <p:sp>
        <p:nvSpPr>
          <p:cNvPr id="433" name="Shape 433"/>
          <p:cNvSpPr txBox="1"/>
          <p:nvPr/>
        </p:nvSpPr>
        <p:spPr>
          <a:xfrm>
            <a:off x="887104" y="2279176"/>
            <a:ext cx="6687403" cy="267765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2400">
                <a:solidFill>
                  <a:schemeClr val="dk1"/>
                </a:solidFill>
                <a:latin typeface="Calibri"/>
                <a:ea typeface="Calibri"/>
                <a:cs typeface="Calibri"/>
                <a:sym typeface="Calibri"/>
              </a:rPr>
              <a:t>El Monitor entrega los resultados finales de la jornada. Si hubo participantes que no alcanzaron el puntaje, se les deja citados y se define de inmediato la fecha de reentrenamiento.</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s-ES" sz="2400">
                <a:solidFill>
                  <a:schemeClr val="dk1"/>
                </a:solidFill>
                <a:latin typeface="Calibri"/>
                <a:ea typeface="Calibri"/>
                <a:cs typeface="Calibri"/>
                <a:sym typeface="Calibri"/>
              </a:rPr>
              <a:t>Debe ceñirse al punto 7 de este estándar mediante lo establecido en el Anexo N°6.</a:t>
            </a:r>
            <a:endParaRPr sz="24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Shape 438"/>
          <p:cNvPicPr preferRelativeResize="0">
            <a:picLocks noGrp="1"/>
          </p:cNvPicPr>
          <p:nvPr>
            <p:ph type="body" idx="1"/>
          </p:nvPr>
        </p:nvPicPr>
        <p:blipFill rotWithShape="1">
          <a:blip r:embed="rId3">
            <a:alphaModFix/>
          </a:blip>
          <a:srcRect/>
          <a:stretch/>
        </p:blipFill>
        <p:spPr>
          <a:xfrm>
            <a:off x="457200" y="1047790"/>
            <a:ext cx="3075717" cy="548998"/>
          </a:xfrm>
          <a:prstGeom prst="rect">
            <a:avLst/>
          </a:prstGeom>
          <a:noFill/>
          <a:ln>
            <a:noFill/>
          </a:ln>
        </p:spPr>
      </p:pic>
      <p:sp>
        <p:nvSpPr>
          <p:cNvPr id="439" name="Shape 439"/>
          <p:cNvSpPr txBox="1"/>
          <p:nvPr/>
        </p:nvSpPr>
        <p:spPr>
          <a:xfrm>
            <a:off x="723331" y="2060812"/>
            <a:ext cx="7874759" cy="2862322"/>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El Monitor cierra el proceso, y deja invitados a los participantes al siguiente entrenamiento.</a:t>
            </a:r>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Debe indicar detalles de la planificación establecida en su Compañía (hora, locación, fecha).</a:t>
            </a:r>
            <a:endParaRPr/>
          </a:p>
          <a:p>
            <a:pPr marL="285750" marR="0" lvl="0" indent="-171450" algn="l" rtl="0">
              <a:spcBef>
                <a:spcPts val="0"/>
              </a:spcBef>
              <a:spcAft>
                <a:spcPts val="0"/>
              </a:spcAft>
              <a:buClr>
                <a:srgbClr val="FF0000"/>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FF0000"/>
              </a:buClr>
              <a:buSzPts val="1800"/>
              <a:buFont typeface="Arial"/>
              <a:buChar char="•"/>
            </a:pPr>
            <a:r>
              <a:rPr lang="es-ES" sz="1800">
                <a:solidFill>
                  <a:schemeClr val="dk1"/>
                </a:solidFill>
                <a:latin typeface="Calibri"/>
                <a:ea typeface="Calibri"/>
                <a:cs typeface="Calibri"/>
                <a:sym typeface="Calibri"/>
              </a:rPr>
              <a:t>Instar a los participantes a bajar la Guía Autoinstruccional correspondiente a la siguiente práctica directamente desde la página web www.anb.cl, aún así dicha Guía debe ser enviada a todos a lo menos 7 días antes de la fecha establecida para el siguiente entrenamiento.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500"/>
                                        <p:tgtEl>
                                          <p:spTgt spid="4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9">
                                            <p:txEl>
                                              <p:pRg st="0" end="0"/>
                                            </p:txEl>
                                          </p:spTgt>
                                        </p:tgtEl>
                                        <p:attrNameLst>
                                          <p:attrName>style.visibility</p:attrName>
                                        </p:attrNameLst>
                                      </p:cBhvr>
                                      <p:to>
                                        <p:strVal val="visible"/>
                                      </p:to>
                                    </p:set>
                                    <p:animEffect transition="in" filter="fade">
                                      <p:cBhvr>
                                        <p:cTn id="12" dur="1000"/>
                                        <p:tgtEl>
                                          <p:spTgt spid="4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9">
                                            <p:txEl>
                                              <p:pRg st="1" end="1"/>
                                            </p:txEl>
                                          </p:spTgt>
                                        </p:tgtEl>
                                        <p:attrNameLst>
                                          <p:attrName>style.visibility</p:attrName>
                                        </p:attrNameLst>
                                      </p:cBhvr>
                                      <p:to>
                                        <p:strVal val="visible"/>
                                      </p:to>
                                    </p:set>
                                    <p:animEffect transition="in" filter="fade">
                                      <p:cBhvr>
                                        <p:cTn id="17" dur="1000"/>
                                        <p:tgtEl>
                                          <p:spTgt spid="4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9">
                                            <p:txEl>
                                              <p:pRg st="2" end="2"/>
                                            </p:txEl>
                                          </p:spTgt>
                                        </p:tgtEl>
                                        <p:attrNameLst>
                                          <p:attrName>style.visibility</p:attrName>
                                        </p:attrNameLst>
                                      </p:cBhvr>
                                      <p:to>
                                        <p:strVal val="visible"/>
                                      </p:to>
                                    </p:set>
                                    <p:animEffect transition="in" filter="fade">
                                      <p:cBhvr>
                                        <p:cTn id="22" dur="1000"/>
                                        <p:tgtEl>
                                          <p:spTgt spid="4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9">
                                            <p:txEl>
                                              <p:pRg st="3" end="3"/>
                                            </p:txEl>
                                          </p:spTgt>
                                        </p:tgtEl>
                                        <p:attrNameLst>
                                          <p:attrName>style.visibility</p:attrName>
                                        </p:attrNameLst>
                                      </p:cBhvr>
                                      <p:to>
                                        <p:strVal val="visible"/>
                                      </p:to>
                                    </p:set>
                                    <p:animEffect transition="in" filter="fade">
                                      <p:cBhvr>
                                        <p:cTn id="27" dur="1000"/>
                                        <p:tgtEl>
                                          <p:spTgt spid="4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9">
                                            <p:txEl>
                                              <p:pRg st="4" end="4"/>
                                            </p:txEl>
                                          </p:spTgt>
                                        </p:tgtEl>
                                        <p:attrNameLst>
                                          <p:attrName>style.visibility</p:attrName>
                                        </p:attrNameLst>
                                      </p:cBhvr>
                                      <p:to>
                                        <p:strVal val="visible"/>
                                      </p:to>
                                    </p:set>
                                    <p:animEffect transition="in" filter="fade">
                                      <p:cBhvr>
                                        <p:cTn id="32" dur="1000"/>
                                        <p:tgtEl>
                                          <p:spTgt spid="4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p:nvPr/>
        </p:nvSpPr>
        <p:spPr>
          <a:xfrm>
            <a:off x="1901310" y="4884626"/>
            <a:ext cx="2816286" cy="436625"/>
          </a:xfrm>
          <a:prstGeom prst="rect">
            <a:avLst/>
          </a:prstGeom>
          <a:noFill/>
          <a:ln>
            <a:noFill/>
          </a:ln>
        </p:spPr>
        <p:txBody>
          <a:bodyPr spcFirstLastPara="1" wrap="square" lIns="0" tIns="0" rIns="0" bIns="0" anchor="t" anchorCtr="0">
            <a:noAutofit/>
          </a:bodyPr>
          <a:lstStyle/>
          <a:p>
            <a:pPr marL="6494" marR="1911176" lvl="0" indent="0" algn="just" rtl="0">
              <a:lnSpc>
                <a:spcPct val="127361"/>
              </a:lnSpc>
              <a:spcBef>
                <a:spcPts val="0"/>
              </a:spcBef>
              <a:spcAft>
                <a:spcPts val="0"/>
              </a:spcAft>
              <a:buNone/>
            </a:pPr>
            <a:r>
              <a:rPr lang="es-ES" sz="614">
                <a:solidFill>
                  <a:schemeClr val="dk1"/>
                </a:solidFill>
                <a:latin typeface="Arial"/>
                <a:ea typeface="Arial"/>
                <a:cs typeface="Arial"/>
                <a:sym typeface="Arial"/>
              </a:rPr>
              <a:t>.</a:t>
            </a:r>
            <a:endParaRPr sz="614">
              <a:solidFill>
                <a:schemeClr val="dk1"/>
              </a:solidFill>
              <a:latin typeface="Arial"/>
              <a:ea typeface="Arial"/>
              <a:cs typeface="Arial"/>
              <a:sym typeface="Arial"/>
            </a:endParaRPr>
          </a:p>
        </p:txBody>
      </p:sp>
      <p:sp>
        <p:nvSpPr>
          <p:cNvPr id="445" name="Shape 445"/>
          <p:cNvSpPr/>
          <p:nvPr/>
        </p:nvSpPr>
        <p:spPr>
          <a:xfrm>
            <a:off x="527538" y="2375989"/>
            <a:ext cx="7713785" cy="4593565"/>
          </a:xfrm>
          <a:prstGeom prst="rect">
            <a:avLst/>
          </a:prstGeom>
          <a:noFill/>
          <a:ln>
            <a:noFill/>
          </a:ln>
        </p:spPr>
        <p:txBody>
          <a:bodyPr spcFirstLastPara="1" wrap="square" lIns="91425" tIns="45700" rIns="91425" bIns="45700" anchor="t" anchorCtr="0">
            <a:noAutofit/>
          </a:bodyPr>
          <a:lstStyle/>
          <a:p>
            <a:pPr marL="6494" marR="4664" lvl="0" indent="0" algn="ctr" rtl="0">
              <a:lnSpc>
                <a:spcPct val="100041"/>
              </a:lnSpc>
              <a:spcBef>
                <a:spcPts val="0"/>
              </a:spcBef>
              <a:spcAft>
                <a:spcPts val="0"/>
              </a:spcAft>
              <a:buNone/>
            </a:pPr>
            <a:r>
              <a:rPr lang="es-ES" sz="2800" b="1">
                <a:solidFill>
                  <a:srgbClr val="FF0000"/>
                </a:solidFill>
                <a:latin typeface="Arial"/>
                <a:ea typeface="Arial"/>
                <a:cs typeface="Arial"/>
                <a:sym typeface="Arial"/>
              </a:rPr>
              <a:t>EL PROCEDIMIENTO PARA LA EJECUCIÓN DEL  ESTANDAR ES EL MISMO Y SE REPITE EN LAS 10 JORNADAS DE ENTRENAMIENTO, SOLO CAMBIA EL MATERIAL A UTILIZAR Y LA DINAMICA A EVALUAR.</a:t>
            </a:r>
            <a:endParaRPr/>
          </a:p>
          <a:p>
            <a:pPr marL="6494" marR="4664" lvl="0" indent="0" algn="ctr" rtl="0">
              <a:lnSpc>
                <a:spcPct val="100041"/>
              </a:lnSpc>
              <a:spcBef>
                <a:spcPts val="490"/>
              </a:spcBef>
              <a:spcAft>
                <a:spcPts val="0"/>
              </a:spcAft>
              <a:buNone/>
            </a:pPr>
            <a:endParaRPr sz="2800" b="1">
              <a:solidFill>
                <a:srgbClr val="FF0000"/>
              </a:solidFill>
              <a:latin typeface="Arial"/>
              <a:ea typeface="Arial"/>
              <a:cs typeface="Arial"/>
              <a:sym typeface="Arial"/>
            </a:endParaRPr>
          </a:p>
          <a:p>
            <a:pPr marL="6494" marR="4664" lvl="0" indent="0" algn="ctr" rtl="0">
              <a:lnSpc>
                <a:spcPct val="100041"/>
              </a:lnSpc>
              <a:spcBef>
                <a:spcPts val="490"/>
              </a:spcBef>
              <a:spcAft>
                <a:spcPts val="0"/>
              </a:spcAft>
              <a:buNone/>
            </a:pPr>
            <a:r>
              <a:rPr lang="es-ES" sz="2800" b="1" u="sng">
                <a:solidFill>
                  <a:schemeClr val="hlink"/>
                </a:solidFill>
                <a:latin typeface="Arial"/>
                <a:ea typeface="Arial"/>
                <a:cs typeface="Arial"/>
                <a:sym typeface="Arial"/>
                <a:hlinkClick r:id="rId3"/>
              </a:rPr>
              <a:t>../Downloads/Estandar_Entrenamiento_ANB_2018%20(4).pdf</a:t>
            </a:r>
            <a:r>
              <a:rPr lang="es-ES" sz="2800" b="1">
                <a:solidFill>
                  <a:srgbClr val="FF0000"/>
                </a:solidFill>
                <a:latin typeface="Arial"/>
                <a:ea typeface="Arial"/>
                <a:cs typeface="Arial"/>
                <a:sym typeface="Arial"/>
              </a:rPr>
              <a:t> </a:t>
            </a:r>
            <a:endParaRPr/>
          </a:p>
          <a:p>
            <a:pPr marL="6494" marR="4664" lvl="0" indent="0" algn="ctr" rtl="0">
              <a:lnSpc>
                <a:spcPct val="100041"/>
              </a:lnSpc>
              <a:spcBef>
                <a:spcPts val="490"/>
              </a:spcBef>
              <a:spcAft>
                <a:spcPts val="0"/>
              </a:spcAft>
              <a:buNone/>
            </a:pPr>
            <a:endParaRPr sz="2800" b="1">
              <a:solidFill>
                <a:srgbClr val="FF0000"/>
              </a:solidFill>
              <a:latin typeface="Arial"/>
              <a:ea typeface="Arial"/>
              <a:cs typeface="Arial"/>
              <a:sym typeface="Arial"/>
            </a:endParaRPr>
          </a:p>
        </p:txBody>
      </p:sp>
      <p:sp>
        <p:nvSpPr>
          <p:cNvPr id="446" name="Shape 446"/>
          <p:cNvSpPr txBox="1"/>
          <p:nvPr/>
        </p:nvSpPr>
        <p:spPr>
          <a:xfrm>
            <a:off x="3125180" y="1672560"/>
            <a:ext cx="3152790" cy="456491"/>
          </a:xfrm>
          <a:prstGeom prst="rect">
            <a:avLst/>
          </a:prstGeom>
          <a:noFill/>
          <a:ln>
            <a:noFill/>
          </a:ln>
        </p:spPr>
        <p:txBody>
          <a:bodyPr spcFirstLastPara="1" wrap="square" lIns="0" tIns="0" rIns="0" bIns="0" anchor="t" anchorCtr="0">
            <a:noAutofit/>
          </a:bodyPr>
          <a:lstStyle/>
          <a:p>
            <a:pPr marL="6494" marR="0" lvl="0" indent="0" algn="l" rtl="0">
              <a:lnSpc>
                <a:spcPct val="31892"/>
              </a:lnSpc>
              <a:spcBef>
                <a:spcPts val="0"/>
              </a:spcBef>
              <a:spcAft>
                <a:spcPts val="0"/>
              </a:spcAft>
              <a:buNone/>
            </a:pPr>
            <a:r>
              <a:rPr lang="es-ES" sz="2800" b="1" u="sng">
                <a:solidFill>
                  <a:srgbClr val="232E5C"/>
                </a:solidFill>
                <a:latin typeface="Arial"/>
                <a:ea typeface="Arial"/>
                <a:cs typeface="Arial"/>
                <a:sym typeface="Arial"/>
              </a:rPr>
              <a:t>IMPORTANTE</a:t>
            </a:r>
            <a:endParaRPr sz="2800" b="1" u="sng">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xEl>
                                              <p:pRg st="0" end="0"/>
                                            </p:txEl>
                                          </p:spTgt>
                                        </p:tgtEl>
                                        <p:attrNameLst>
                                          <p:attrName>style.visibility</p:attrName>
                                        </p:attrNameLst>
                                      </p:cBhvr>
                                      <p:to>
                                        <p:strVal val="visible"/>
                                      </p:to>
                                    </p:set>
                                    <p:animEffect transition="in" filter="fade">
                                      <p:cBhvr>
                                        <p:cTn id="7" dur="500"/>
                                        <p:tgtEl>
                                          <p:spTgt spid="4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5">
                                            <p:txEl>
                                              <p:pRg st="0" end="0"/>
                                            </p:txEl>
                                          </p:spTgt>
                                        </p:tgtEl>
                                        <p:attrNameLst>
                                          <p:attrName>style.visibility</p:attrName>
                                        </p:attrNameLst>
                                      </p:cBhvr>
                                      <p:to>
                                        <p:strVal val="visible"/>
                                      </p:to>
                                    </p:set>
                                    <p:animEffect transition="in" filter="fade">
                                      <p:cBhvr>
                                        <p:cTn id="12" dur="500"/>
                                        <p:tgtEl>
                                          <p:spTgt spid="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5">
                                            <p:txEl>
                                              <p:pRg st="1" end="1"/>
                                            </p:txEl>
                                          </p:spTgt>
                                        </p:tgtEl>
                                        <p:attrNameLst>
                                          <p:attrName>style.visibility</p:attrName>
                                        </p:attrNameLst>
                                      </p:cBhvr>
                                      <p:to>
                                        <p:strVal val="visible"/>
                                      </p:to>
                                    </p:set>
                                    <p:animEffect transition="in" filter="fade">
                                      <p:cBhvr>
                                        <p:cTn id="17" dur="500"/>
                                        <p:tgtEl>
                                          <p:spTgt spid="44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5">
                                            <p:txEl>
                                              <p:pRg st="2" end="2"/>
                                            </p:txEl>
                                          </p:spTgt>
                                        </p:tgtEl>
                                        <p:attrNameLst>
                                          <p:attrName>style.visibility</p:attrName>
                                        </p:attrNameLst>
                                      </p:cBhvr>
                                      <p:to>
                                        <p:strVal val="visible"/>
                                      </p:to>
                                    </p:set>
                                    <p:animEffect transition="in" filter="fade">
                                      <p:cBhvr>
                                        <p:cTn id="22" dur="500"/>
                                        <p:tgtEl>
                                          <p:spTgt spid="44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5">
                                            <p:txEl>
                                              <p:pRg st="3" end="3"/>
                                            </p:txEl>
                                          </p:spTgt>
                                        </p:tgtEl>
                                        <p:attrNameLst>
                                          <p:attrName>style.visibility</p:attrName>
                                        </p:attrNameLst>
                                      </p:cBhvr>
                                      <p:to>
                                        <p:strVal val="visible"/>
                                      </p:to>
                                    </p:set>
                                    <p:animEffect transition="in" filter="fade">
                                      <p:cBhvr>
                                        <p:cTn id="27" dur="500"/>
                                        <p:tgtEl>
                                          <p:spTgt spid="4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Shape 451"/>
          <p:cNvPicPr preferRelativeResize="0"/>
          <p:nvPr/>
        </p:nvPicPr>
        <p:blipFill rotWithShape="1">
          <a:blip r:embed="rId3">
            <a:alphaModFix/>
          </a:blip>
          <a:srcRect/>
          <a:stretch/>
        </p:blipFill>
        <p:spPr>
          <a:xfrm>
            <a:off x="-10948" y="-49621"/>
            <a:ext cx="9228844" cy="6915529"/>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a:stretch/>
        </p:blipFill>
        <p:spPr>
          <a:xfrm rot="968369">
            <a:off x="5686492" y="2421996"/>
            <a:ext cx="1545424" cy="2316265"/>
          </a:xfrm>
          <a:prstGeom prst="rect">
            <a:avLst/>
          </a:prstGeom>
          <a:noFill/>
          <a:ln>
            <a:noFill/>
          </a:ln>
        </p:spPr>
      </p:pic>
      <p:pic>
        <p:nvPicPr>
          <p:cNvPr id="107" name="Shape 107"/>
          <p:cNvPicPr preferRelativeResize="0"/>
          <p:nvPr/>
        </p:nvPicPr>
        <p:blipFill rotWithShape="1">
          <a:blip r:embed="rId4">
            <a:alphaModFix/>
          </a:blip>
          <a:srcRect/>
          <a:stretch/>
        </p:blipFill>
        <p:spPr>
          <a:xfrm>
            <a:off x="4730752" y="2252845"/>
            <a:ext cx="1820489" cy="2728529"/>
          </a:xfrm>
          <a:prstGeom prst="rect">
            <a:avLst/>
          </a:prstGeom>
          <a:noFill/>
          <a:ln>
            <a:noFill/>
          </a:ln>
        </p:spPr>
      </p:pic>
      <p:pic>
        <p:nvPicPr>
          <p:cNvPr id="108" name="Shape 108"/>
          <p:cNvPicPr preferRelativeResize="0"/>
          <p:nvPr/>
        </p:nvPicPr>
        <p:blipFill rotWithShape="1">
          <a:blip r:embed="rId5">
            <a:alphaModFix/>
          </a:blip>
          <a:srcRect/>
          <a:stretch/>
        </p:blipFill>
        <p:spPr>
          <a:xfrm rot="-437600">
            <a:off x="3522634" y="2225860"/>
            <a:ext cx="2075772" cy="3152999"/>
          </a:xfrm>
          <a:prstGeom prst="rect">
            <a:avLst/>
          </a:prstGeom>
          <a:noFill/>
          <a:ln w="9525" cap="flat" cmpd="sng">
            <a:solidFill>
              <a:schemeClr val="dk1"/>
            </a:solidFill>
            <a:prstDash val="solid"/>
            <a:round/>
            <a:headEnd type="none" w="med" len="med"/>
            <a:tailEnd type="none" w="med" len="med"/>
          </a:ln>
        </p:spPr>
      </p:pic>
      <p:pic>
        <p:nvPicPr>
          <p:cNvPr id="109" name="Shape 109"/>
          <p:cNvPicPr preferRelativeResize="0"/>
          <p:nvPr/>
        </p:nvPicPr>
        <p:blipFill rotWithShape="1">
          <a:blip r:embed="rId6">
            <a:alphaModFix/>
          </a:blip>
          <a:srcRect/>
          <a:stretch/>
        </p:blipFill>
        <p:spPr>
          <a:xfrm rot="-437015">
            <a:off x="2040329" y="1933171"/>
            <a:ext cx="2609569" cy="3888062"/>
          </a:xfrm>
          <a:prstGeom prst="rect">
            <a:avLst/>
          </a:prstGeom>
          <a:noFill/>
          <a:ln w="9525" cap="flat" cmpd="sng">
            <a:solidFill>
              <a:schemeClr val="dk1"/>
            </a:solidFill>
            <a:prstDash val="solid"/>
            <a:round/>
            <a:headEnd type="none" w="med" len="med"/>
            <a:tailEnd type="none" w="med" len="med"/>
          </a:ln>
        </p:spPr>
      </p:pic>
      <p:sp>
        <p:nvSpPr>
          <p:cNvPr id="110" name="Shape 110"/>
          <p:cNvSpPr txBox="1"/>
          <p:nvPr/>
        </p:nvSpPr>
        <p:spPr>
          <a:xfrm>
            <a:off x="2538004" y="1313939"/>
            <a:ext cx="4141969" cy="357986"/>
          </a:xfrm>
          <a:prstGeom prst="rect">
            <a:avLst/>
          </a:prstGeom>
          <a:noFill/>
          <a:ln>
            <a:noFill/>
          </a:ln>
        </p:spPr>
        <p:txBody>
          <a:bodyPr spcFirstLastPara="1" wrap="square" lIns="0" tIns="0" rIns="0" bIns="0" anchor="t" anchorCtr="0">
            <a:noAutofit/>
          </a:bodyPr>
          <a:lstStyle/>
          <a:p>
            <a:pPr marL="6494" marR="0" lvl="0" indent="0" algn="ctr" rtl="0">
              <a:lnSpc>
                <a:spcPct val="47619"/>
              </a:lnSpc>
              <a:spcBef>
                <a:spcPts val="0"/>
              </a:spcBef>
              <a:spcAft>
                <a:spcPts val="0"/>
              </a:spcAft>
              <a:buNone/>
            </a:pPr>
            <a:r>
              <a:rPr lang="es-ES" sz="2100" b="1" u="sng">
                <a:solidFill>
                  <a:srgbClr val="232E5C"/>
                </a:solidFill>
                <a:latin typeface="Arial"/>
                <a:ea typeface="Arial"/>
                <a:cs typeface="Arial"/>
                <a:sym typeface="Arial"/>
              </a:rPr>
              <a:t>DECRETO N°95</a:t>
            </a:r>
            <a:endParaRPr/>
          </a:p>
          <a:p>
            <a:pPr marL="6494" marR="0" lvl="0" indent="0" algn="ctr" rtl="0">
              <a:lnSpc>
                <a:spcPct val="47619"/>
              </a:lnSpc>
              <a:spcBef>
                <a:spcPts val="50"/>
              </a:spcBef>
              <a:spcAft>
                <a:spcPts val="0"/>
              </a:spcAft>
              <a:buNone/>
            </a:pPr>
            <a:endParaRPr sz="2100" b="1" u="sng">
              <a:solidFill>
                <a:srgbClr val="232E5C"/>
              </a:solidFill>
              <a:latin typeface="Arial"/>
              <a:ea typeface="Arial"/>
              <a:cs typeface="Arial"/>
              <a:sym typeface="Arial"/>
            </a:endParaRPr>
          </a:p>
          <a:p>
            <a:pPr marL="6494" marR="0" lvl="0" indent="0" algn="ctr" rtl="0">
              <a:lnSpc>
                <a:spcPct val="47619"/>
              </a:lnSpc>
              <a:spcBef>
                <a:spcPts val="50"/>
              </a:spcBef>
              <a:spcAft>
                <a:spcPts val="0"/>
              </a:spcAft>
              <a:buNone/>
            </a:pPr>
            <a:r>
              <a:rPr lang="es-ES" sz="2100" b="1" u="sng">
                <a:solidFill>
                  <a:srgbClr val="232E5C"/>
                </a:solidFill>
                <a:latin typeface="Arial"/>
                <a:ea typeface="Arial"/>
                <a:cs typeface="Arial"/>
                <a:sym typeface="Arial"/>
              </a:rPr>
              <a:t>Ministerio de Justicia </a:t>
            </a:r>
            <a:endParaRPr sz="2100" u="sng">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childTnLst>
                                </p:cTn>
                              </p:par>
                              <p:par>
                                <p:cTn id="13" presetID="10" presetClass="entr" presetSubtype="0"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1000"/>
                                        <p:tgtEl>
                                          <p:spTgt spid="107"/>
                                        </p:tgtEl>
                                      </p:cBhvr>
                                    </p:animEffect>
                                  </p:childTnLst>
                                </p:cTn>
                              </p:par>
                              <p:par>
                                <p:cTn id="16" presetID="10" presetClass="entr" presetSubtype="0" fill="hold"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1000"/>
                                        <p:tgtEl>
                                          <p:spTgt spid="108"/>
                                        </p:tgtEl>
                                      </p:cBhvr>
                                    </p:animEffect>
                                  </p:childTnLst>
                                </p:cTn>
                              </p:par>
                              <p:par>
                                <p:cTn id="19" presetID="10"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fade">
                                      <p:cBhvr>
                                        <p:cTn id="21"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3">
            <a:alphaModFix/>
          </a:blip>
          <a:srcRect/>
          <a:stretch/>
        </p:blipFill>
        <p:spPr>
          <a:xfrm rot="839983">
            <a:off x="2301034" y="755160"/>
            <a:ext cx="4255380" cy="5403414"/>
          </a:xfrm>
          <a:prstGeom prst="rect">
            <a:avLst/>
          </a:prstGeom>
          <a:noFill/>
          <a:ln>
            <a:noFill/>
          </a:ln>
        </p:spPr>
      </p:pic>
      <p:pic>
        <p:nvPicPr>
          <p:cNvPr id="116" name="Shape 116"/>
          <p:cNvPicPr preferRelativeResize="0"/>
          <p:nvPr/>
        </p:nvPicPr>
        <p:blipFill rotWithShape="1">
          <a:blip r:embed="rId4">
            <a:alphaModFix/>
          </a:blip>
          <a:srcRect/>
          <a:stretch/>
        </p:blipFill>
        <p:spPr>
          <a:xfrm>
            <a:off x="1356509" y="1471570"/>
            <a:ext cx="6144429" cy="3781865"/>
          </a:xfrm>
          <a:prstGeom prst="rect">
            <a:avLst/>
          </a:prstGeom>
          <a:noFill/>
          <a:ln w="76200" cap="flat" cmpd="sng">
            <a:solidFill>
              <a:srgbClr val="FF0000"/>
            </a:solidFill>
            <a:prstDash val="solid"/>
            <a:round/>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 calcmode="lin" valueType="num">
                                      <p:cBhvr additive="base">
                                        <p:cTn id="12" dur="500"/>
                                        <p:tgtEl>
                                          <p:spTgt spid="116"/>
                                        </p:tgtEl>
                                        <p:attrNameLst>
                                          <p:attrName>ppt_w</p:attrName>
                                        </p:attrNameLst>
                                      </p:cBhvr>
                                      <p:tavLst>
                                        <p:tav tm="0">
                                          <p:val>
                                            <p:strVal val="0"/>
                                          </p:val>
                                        </p:tav>
                                        <p:tav tm="100000">
                                          <p:val>
                                            <p:strVal val="#ppt_w"/>
                                          </p:val>
                                        </p:tav>
                                      </p:tavLst>
                                    </p:anim>
                                    <p:anim calcmode="lin" valueType="num">
                                      <p:cBhvr additive="base">
                                        <p:cTn id="13" dur="500"/>
                                        <p:tgtEl>
                                          <p:spTgt spid="1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rotWithShape="1">
          <a:blip r:embed="rId3">
            <a:alphaModFix/>
          </a:blip>
          <a:srcRect/>
          <a:stretch/>
        </p:blipFill>
        <p:spPr>
          <a:xfrm>
            <a:off x="2875085" y="1121019"/>
            <a:ext cx="3358297" cy="4754166"/>
          </a:xfrm>
          <a:prstGeom prst="rect">
            <a:avLst/>
          </a:prstGeom>
          <a:noFill/>
          <a:ln w="12700" cap="flat" cmpd="sng">
            <a:solidFill>
              <a:schemeClr val="dk1"/>
            </a:solidFill>
            <a:prstDash val="solid"/>
            <a:round/>
            <a:headEnd type="none" w="med" len="med"/>
            <a:tailEnd type="none" w="med" len="med"/>
          </a:ln>
        </p:spPr>
      </p:pic>
      <p:pic>
        <p:nvPicPr>
          <p:cNvPr id="122" name="Shape 122"/>
          <p:cNvPicPr preferRelativeResize="0"/>
          <p:nvPr/>
        </p:nvPicPr>
        <p:blipFill rotWithShape="1">
          <a:blip r:embed="rId4">
            <a:alphaModFix/>
          </a:blip>
          <a:srcRect/>
          <a:stretch/>
        </p:blipFill>
        <p:spPr>
          <a:xfrm>
            <a:off x="284985" y="3433397"/>
            <a:ext cx="8754332" cy="1587286"/>
          </a:xfrm>
          <a:prstGeom prst="rect">
            <a:avLst/>
          </a:prstGeom>
          <a:noFill/>
          <a:ln w="76200" cap="flat" cmpd="sng">
            <a:solidFill>
              <a:srgbClr val="FF0000"/>
            </a:solidFill>
            <a:prstDash val="solid"/>
            <a:round/>
            <a:headEnd type="none" w="med" len="med"/>
            <a:tailEnd type="none" w="med" len="med"/>
          </a:ln>
        </p:spPr>
      </p:pic>
      <p:sp>
        <p:nvSpPr>
          <p:cNvPr id="123" name="Shape 123"/>
          <p:cNvSpPr/>
          <p:nvPr/>
        </p:nvSpPr>
        <p:spPr>
          <a:xfrm>
            <a:off x="514348" y="1701634"/>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24" name="Shape 124"/>
          <p:cNvSpPr txBox="1"/>
          <p:nvPr/>
        </p:nvSpPr>
        <p:spPr>
          <a:xfrm>
            <a:off x="764928" y="1833833"/>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endParaRPr sz="135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DECRETO N° 95</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500"/>
                                        <p:tgtEl>
                                          <p:spTgt spid="123"/>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additive="base">
                                        <p:cTn id="17" dur="500"/>
                                        <p:tgtEl>
                                          <p:spTgt spid="122"/>
                                        </p:tgtEl>
                                        <p:attrNameLst>
                                          <p:attrName>ppt_w</p:attrName>
                                        </p:attrNameLst>
                                      </p:cBhvr>
                                      <p:tavLst>
                                        <p:tav tm="0">
                                          <p:val>
                                            <p:strVal val="0"/>
                                          </p:val>
                                        </p:tav>
                                        <p:tav tm="100000">
                                          <p:val>
                                            <p:strVal val="#ppt_w"/>
                                          </p:val>
                                        </p:tav>
                                      </p:tavLst>
                                    </p:anim>
                                    <p:anim calcmode="lin" valueType="num">
                                      <p:cBhvr additive="base">
                                        <p:cTn id="18" dur="500"/>
                                        <p:tgtEl>
                                          <p:spTgt spid="1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2975476" y="1207294"/>
            <a:ext cx="3082424" cy="4608818"/>
          </a:xfrm>
          <a:prstGeom prst="rect">
            <a:avLst/>
          </a:prstGeom>
          <a:noFill/>
          <a:ln>
            <a:noFill/>
          </a:ln>
        </p:spPr>
      </p:pic>
      <p:pic>
        <p:nvPicPr>
          <p:cNvPr id="130" name="Shape 130"/>
          <p:cNvPicPr preferRelativeResize="0"/>
          <p:nvPr/>
        </p:nvPicPr>
        <p:blipFill rotWithShape="1">
          <a:blip r:embed="rId4">
            <a:alphaModFix/>
          </a:blip>
          <a:srcRect/>
          <a:stretch/>
        </p:blipFill>
        <p:spPr>
          <a:xfrm>
            <a:off x="289666" y="2730729"/>
            <a:ext cx="8717813" cy="1561947"/>
          </a:xfrm>
          <a:prstGeom prst="rect">
            <a:avLst/>
          </a:prstGeom>
          <a:noFill/>
          <a:ln w="76200" cap="flat" cmpd="sng">
            <a:solidFill>
              <a:srgbClr val="FF0000"/>
            </a:solidFill>
            <a:prstDash val="solid"/>
            <a:round/>
            <a:headEnd type="none" w="med" len="med"/>
            <a:tailEnd type="none" w="med" len="med"/>
          </a:ln>
        </p:spPr>
      </p:pic>
      <p:sp>
        <p:nvSpPr>
          <p:cNvPr id="131" name="Shape 131"/>
          <p:cNvSpPr/>
          <p:nvPr/>
        </p:nvSpPr>
        <p:spPr>
          <a:xfrm>
            <a:off x="514347" y="1530652"/>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32" name="Shape 132"/>
          <p:cNvSpPr txBox="1"/>
          <p:nvPr/>
        </p:nvSpPr>
        <p:spPr>
          <a:xfrm>
            <a:off x="764927" y="1616285"/>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endParaRPr sz="135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DECRETO N° 95</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5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cBhvr additive="base">
                                        <p:cTn id="17" dur="500"/>
                                        <p:tgtEl>
                                          <p:spTgt spid="130"/>
                                        </p:tgtEl>
                                        <p:attrNameLst>
                                          <p:attrName>ppt_w</p:attrName>
                                        </p:attrNameLst>
                                      </p:cBhvr>
                                      <p:tavLst>
                                        <p:tav tm="0">
                                          <p:val>
                                            <p:strVal val="0"/>
                                          </p:val>
                                        </p:tav>
                                        <p:tav tm="100000">
                                          <p:val>
                                            <p:strVal val="#ppt_w"/>
                                          </p:val>
                                        </p:tav>
                                      </p:tavLst>
                                    </p:anim>
                                    <p:anim calcmode="lin" valueType="num">
                                      <p:cBhvr additive="base">
                                        <p:cTn id="18" dur="500"/>
                                        <p:tgtEl>
                                          <p:spTgt spid="13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Shape 137"/>
          <p:cNvPicPr preferRelativeResize="0"/>
          <p:nvPr/>
        </p:nvPicPr>
        <p:blipFill rotWithShape="1">
          <a:blip r:embed="rId3">
            <a:alphaModFix/>
          </a:blip>
          <a:srcRect/>
          <a:stretch/>
        </p:blipFill>
        <p:spPr>
          <a:xfrm>
            <a:off x="2975476" y="1207294"/>
            <a:ext cx="3082424" cy="4608818"/>
          </a:xfrm>
          <a:prstGeom prst="rect">
            <a:avLst/>
          </a:prstGeom>
          <a:noFill/>
          <a:ln>
            <a:noFill/>
          </a:ln>
        </p:spPr>
      </p:pic>
      <p:pic>
        <p:nvPicPr>
          <p:cNvPr id="138" name="Shape 138"/>
          <p:cNvPicPr preferRelativeResize="0"/>
          <p:nvPr/>
        </p:nvPicPr>
        <p:blipFill rotWithShape="1">
          <a:blip r:embed="rId4">
            <a:alphaModFix/>
          </a:blip>
          <a:srcRect/>
          <a:stretch/>
        </p:blipFill>
        <p:spPr>
          <a:xfrm>
            <a:off x="143563" y="2986301"/>
            <a:ext cx="8845847" cy="1019874"/>
          </a:xfrm>
          <a:prstGeom prst="rect">
            <a:avLst/>
          </a:prstGeom>
          <a:noFill/>
          <a:ln w="76200" cap="flat" cmpd="sng">
            <a:solidFill>
              <a:srgbClr val="FF0000"/>
            </a:solidFill>
            <a:prstDash val="solid"/>
            <a:round/>
            <a:headEnd type="none" w="med" len="med"/>
            <a:tailEnd type="none" w="med" len="med"/>
          </a:ln>
        </p:spPr>
      </p:pic>
      <p:sp>
        <p:nvSpPr>
          <p:cNvPr id="139" name="Shape 139"/>
          <p:cNvSpPr/>
          <p:nvPr/>
        </p:nvSpPr>
        <p:spPr>
          <a:xfrm>
            <a:off x="514348" y="1701634"/>
            <a:ext cx="1820008" cy="829177"/>
          </a:xfrm>
          <a:custGeom>
            <a:avLst/>
            <a:gdLst/>
            <a:ahLst/>
            <a:cxnLst/>
            <a:rect l="0" t="0" r="0" b="0"/>
            <a:pathLst>
              <a:path w="120000" h="120000" extrusionOk="0">
                <a:moveTo>
                  <a:pt x="14164" y="0"/>
                </a:moveTo>
                <a:lnTo>
                  <a:pt x="9373" y="112"/>
                </a:lnTo>
                <a:lnTo>
                  <a:pt x="4425" y="1756"/>
                </a:lnTo>
                <a:lnTo>
                  <a:pt x="1059" y="10247"/>
                </a:lnTo>
                <a:lnTo>
                  <a:pt x="62" y="30881"/>
                </a:lnTo>
                <a:lnTo>
                  <a:pt x="0" y="47440"/>
                </a:lnTo>
                <a:lnTo>
                  <a:pt x="3" y="76647"/>
                </a:lnTo>
                <a:lnTo>
                  <a:pt x="100" y="92175"/>
                </a:lnTo>
                <a:lnTo>
                  <a:pt x="812" y="107735"/>
                </a:lnTo>
                <a:lnTo>
                  <a:pt x="3761" y="117590"/>
                </a:lnTo>
                <a:lnTo>
                  <a:pt x="8265" y="119767"/>
                </a:lnTo>
                <a:lnTo>
                  <a:pt x="12698" y="120000"/>
                </a:lnTo>
                <a:lnTo>
                  <a:pt x="108395" y="119988"/>
                </a:lnTo>
                <a:lnTo>
                  <a:pt x="112551" y="119622"/>
                </a:lnTo>
                <a:lnTo>
                  <a:pt x="116716" y="116966"/>
                </a:lnTo>
                <a:lnTo>
                  <a:pt x="119355" y="105945"/>
                </a:lnTo>
                <a:lnTo>
                  <a:pt x="119937" y="89120"/>
                </a:lnTo>
                <a:lnTo>
                  <a:pt x="119999" y="72561"/>
                </a:lnTo>
                <a:lnTo>
                  <a:pt x="119996" y="43354"/>
                </a:lnTo>
                <a:lnTo>
                  <a:pt x="119899" y="27826"/>
                </a:lnTo>
                <a:lnTo>
                  <a:pt x="119187" y="12267"/>
                </a:lnTo>
                <a:lnTo>
                  <a:pt x="116238" y="2411"/>
                </a:lnTo>
                <a:lnTo>
                  <a:pt x="111734" y="234"/>
                </a:lnTo>
                <a:lnTo>
                  <a:pt x="107301" y="2"/>
                </a:lnTo>
                <a:lnTo>
                  <a:pt x="14164" y="0"/>
                </a:lnTo>
                <a:close/>
              </a:path>
            </a:pathLst>
          </a:custGeom>
          <a:solidFill>
            <a:srgbClr val="E2241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920">
              <a:solidFill>
                <a:schemeClr val="dk1"/>
              </a:solidFill>
              <a:latin typeface="Calibri"/>
              <a:ea typeface="Calibri"/>
              <a:cs typeface="Calibri"/>
              <a:sym typeface="Calibri"/>
            </a:endParaRPr>
          </a:p>
        </p:txBody>
      </p:sp>
      <p:sp>
        <p:nvSpPr>
          <p:cNvPr id="140" name="Shape 140"/>
          <p:cNvSpPr txBox="1"/>
          <p:nvPr/>
        </p:nvSpPr>
        <p:spPr>
          <a:xfrm>
            <a:off x="764928" y="1829906"/>
            <a:ext cx="1318846" cy="352727"/>
          </a:xfrm>
          <a:prstGeom prst="rect">
            <a:avLst/>
          </a:prstGeom>
          <a:noFill/>
          <a:ln>
            <a:noFill/>
          </a:ln>
        </p:spPr>
        <p:txBody>
          <a:bodyPr spcFirstLastPara="1" wrap="square" lIns="0" tIns="0" rIns="0" bIns="0" anchor="t" anchorCtr="0">
            <a:noAutofit/>
          </a:bodyPr>
          <a:lstStyle/>
          <a:p>
            <a:pPr marL="6494" marR="0" lvl="0" indent="0" algn="ctr" rtl="0">
              <a:lnSpc>
                <a:spcPct val="29833"/>
              </a:lnSpc>
              <a:spcBef>
                <a:spcPts val="0"/>
              </a:spcBef>
              <a:spcAft>
                <a:spcPts val="0"/>
              </a:spcAft>
              <a:buNone/>
            </a:pPr>
            <a:endParaRPr sz="3000" b="1">
              <a:solidFill>
                <a:srgbClr val="FFFFFF"/>
              </a:solidFill>
              <a:latin typeface="Arial"/>
              <a:ea typeface="Arial"/>
              <a:cs typeface="Arial"/>
              <a:sym typeface="Arial"/>
            </a:endParaRPr>
          </a:p>
          <a:p>
            <a:pPr marL="6494" marR="0" lvl="0" indent="0" algn="ctr" rtl="0">
              <a:lnSpc>
                <a:spcPct val="66296"/>
              </a:lnSpc>
              <a:spcBef>
                <a:spcPts val="44"/>
              </a:spcBef>
              <a:spcAft>
                <a:spcPts val="0"/>
              </a:spcAft>
              <a:buNone/>
            </a:pPr>
            <a:endParaRPr sz="1350" b="1">
              <a:solidFill>
                <a:srgbClr val="FFFFFF"/>
              </a:solidFill>
              <a:latin typeface="Arial"/>
              <a:ea typeface="Arial"/>
              <a:cs typeface="Arial"/>
              <a:sym typeface="Arial"/>
            </a:endParaRPr>
          </a:p>
          <a:p>
            <a:pPr marL="6494" marR="0" lvl="0" indent="0" algn="ctr" rtl="0">
              <a:lnSpc>
                <a:spcPct val="74583"/>
              </a:lnSpc>
              <a:spcBef>
                <a:spcPts val="44"/>
              </a:spcBef>
              <a:spcAft>
                <a:spcPts val="0"/>
              </a:spcAft>
              <a:buNone/>
            </a:pPr>
            <a:r>
              <a:rPr lang="es-ES" sz="1200" b="1">
                <a:solidFill>
                  <a:srgbClr val="FFFFFF"/>
                </a:solidFill>
                <a:latin typeface="Arial"/>
                <a:ea typeface="Arial"/>
                <a:cs typeface="Arial"/>
                <a:sym typeface="Arial"/>
              </a:rPr>
              <a:t>DECRETO N°95</a:t>
            </a:r>
            <a:endParaRPr sz="12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additive="base">
                                        <p:cTn id="17" dur="500"/>
                                        <p:tgtEl>
                                          <p:spTgt spid="138"/>
                                        </p:tgtEl>
                                        <p:attrNameLst>
                                          <p:attrName>ppt_w</p:attrName>
                                        </p:attrNameLst>
                                      </p:cBhvr>
                                      <p:tavLst>
                                        <p:tav tm="0">
                                          <p:val>
                                            <p:strVal val="0"/>
                                          </p:val>
                                        </p:tav>
                                        <p:tav tm="100000">
                                          <p:val>
                                            <p:strVal val="#ppt_w"/>
                                          </p:val>
                                        </p:tav>
                                      </p:tavLst>
                                    </p:anim>
                                    <p:anim calcmode="lin" valueType="num">
                                      <p:cBhvr additive="base">
                                        <p:cTn id="18" dur="500"/>
                                        <p:tgtEl>
                                          <p:spTgt spid="13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Presentación en pantalla (4:3)</PresentationFormat>
  <Paragraphs>233</Paragraphs>
  <Slides>49</Slides>
  <Notes>49</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Presentación de PowerPoint</vt:lpstr>
      <vt:lpstr>NORMATIVA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PERIODO DE ENTRENAMIENTO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TERCERA CBQN</dc:creator>
  <cp:lastModifiedBy>Carlos ESCOBAR</cp:lastModifiedBy>
  <cp:revision>2</cp:revision>
  <dcterms:modified xsi:type="dcterms:W3CDTF">2018-01-18T21:35:16Z</dcterms:modified>
</cp:coreProperties>
</file>